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9.jpg" ContentType="image/jpeg"/>
  <Override PartName="/ppt/media/image60.jpg" ContentType="image/jpeg"/>
  <Override PartName="/ppt/media/image61.jpg" ContentType="image/jpeg"/>
  <Override PartName="/ppt/media/image68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53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1" r:id="rId6"/>
    <p:sldId id="260" r:id="rId7"/>
    <p:sldId id="321" r:id="rId8"/>
    <p:sldId id="326" r:id="rId9"/>
    <p:sldId id="322" r:id="rId10"/>
    <p:sldId id="323" r:id="rId11"/>
    <p:sldId id="262" r:id="rId12"/>
    <p:sldId id="324" r:id="rId13"/>
    <p:sldId id="263" r:id="rId14"/>
    <p:sldId id="265" r:id="rId15"/>
    <p:sldId id="267" r:id="rId16"/>
    <p:sldId id="335" r:id="rId17"/>
    <p:sldId id="273" r:id="rId18"/>
    <p:sldId id="336" r:id="rId19"/>
    <p:sldId id="274" r:id="rId20"/>
    <p:sldId id="275" r:id="rId21"/>
    <p:sldId id="331" r:id="rId22"/>
    <p:sldId id="328" r:id="rId23"/>
    <p:sldId id="337" r:id="rId24"/>
    <p:sldId id="327" r:id="rId25"/>
    <p:sldId id="333" r:id="rId26"/>
    <p:sldId id="279" r:id="rId27"/>
    <p:sldId id="329" r:id="rId28"/>
    <p:sldId id="340" r:id="rId29"/>
    <p:sldId id="338" r:id="rId30"/>
    <p:sldId id="339" r:id="rId31"/>
    <p:sldId id="344" r:id="rId32"/>
    <p:sldId id="343" r:id="rId33"/>
    <p:sldId id="342" r:id="rId34"/>
    <p:sldId id="346" r:id="rId35"/>
    <p:sldId id="341" r:id="rId36"/>
    <p:sldId id="330" r:id="rId37"/>
    <p:sldId id="332" r:id="rId3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E6DF58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8032" autoAdjust="0"/>
  </p:normalViewPr>
  <p:slideViewPr>
    <p:cSldViewPr>
      <p:cViewPr varScale="1">
        <p:scale>
          <a:sx n="58" d="100"/>
          <a:sy n="58" d="100"/>
        </p:scale>
        <p:origin x="153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94"/>
    </p:cViewPr>
  </p:sorterViewPr>
  <p:notesViewPr>
    <p:cSldViewPr showGuides="1">
      <p:cViewPr varScale="1">
        <p:scale>
          <a:sx n="86" d="100"/>
          <a:sy n="86" d="100"/>
        </p:scale>
        <p:origin x="2088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05771-264E-4118-8814-AD0881DC8FD6}" type="datetimeFigureOut">
              <a:rPr lang="es-VE" smtClean="0"/>
              <a:t>9/6/2026</a:t>
            </a:fld>
            <a:endParaRPr lang="es-VE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63BF-D068-4EFB-9BEB-E5FD5174E640}" type="slidenum">
              <a:rPr lang="es-VE" smtClean="0"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71616183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B565-4890-423C-BFC0-AB973D12DB8C}" type="datetimeFigureOut">
              <a:rPr lang="es-VE" smtClean="0"/>
              <a:t>9/6/2026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DBE5C-CAC0-4D26-8B79-DB7F221AA27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17138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DBE5C-CAC0-4D26-8B79-DB7F221AA276}" type="slidenum">
              <a:rPr lang="es-VE" smtClean="0"/>
              <a:t>31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67616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357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44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00067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5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7314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8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2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1878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721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3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91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086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398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776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249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140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156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53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423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081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39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190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C414D-6666-8DCE-0650-CDD67694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62005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/>
          <a:lstStyle/>
          <a:p>
            <a:endParaRPr lang="es-VE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3417911-7B3E-E1E1-22AA-57B993D2F1F2}"/>
              </a:ext>
            </a:extLst>
          </p:cNvPr>
          <p:cNvSpPr txBox="1"/>
          <p:nvPr userDrawn="1"/>
        </p:nvSpPr>
        <p:spPr>
          <a:xfrm rot="16200000">
            <a:off x="6755084" y="3161462"/>
            <a:ext cx="39937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35 años formando hombres y mujeres de bien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89BF74F-90AF-952F-CCD8-A46167583529}"/>
              </a:ext>
            </a:extLst>
          </p:cNvPr>
          <p:cNvSpPr txBox="1"/>
          <p:nvPr userDrawn="1"/>
        </p:nvSpPr>
        <p:spPr>
          <a:xfrm>
            <a:off x="908426" y="381000"/>
            <a:ext cx="3300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2060"/>
                </a:solidFill>
                <a:latin typeface="+mj-lt"/>
              </a:rPr>
              <a:t>Proyecto educativo 2026-2027</a:t>
            </a:r>
            <a:endParaRPr lang="es-VE" sz="16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374D1B5-4E27-65C1-3BAD-D9CE60635051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7" y="125675"/>
            <a:ext cx="659067" cy="8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5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782" r:id="rId16"/>
    <p:sldLayoutId id="2147483785" r:id="rId17"/>
    <p:sldLayoutId id="2147483703" r:id="rId18"/>
    <p:sldLayoutId id="2147483681" r:id="rId19"/>
    <p:sldLayoutId id="2147483682" r:id="rId20"/>
    <p:sldLayoutId id="2147483684" r:id="rId21"/>
    <p:sldLayoutId id="2147483704" r:id="rId22"/>
    <p:sldLayoutId id="2147483852" r:id="rId2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emf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9.png"/><Relationship Id="rId4" Type="http://schemas.openxmlformats.org/officeDocument/2006/relationships/image" Target="../media/image6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7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6808" y="1868424"/>
            <a:ext cx="2310383" cy="312115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581400" y="54864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@u.n.e.f.i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211580" y="1981200"/>
            <a:ext cx="7170420" cy="404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213360" indent="-287020">
              <a:lnSpc>
                <a:spcPct val="100000"/>
              </a:lnSpc>
              <a:spcBef>
                <a:spcPts val="105"/>
              </a:spcBef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sz="2000" b="1" spc="-15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Nombre </a:t>
            </a:r>
            <a:r>
              <a:rPr sz="2000" b="1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institución: </a:t>
            </a:r>
            <a:r>
              <a:rPr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Unidad Educativa </a:t>
            </a:r>
            <a:r>
              <a:rPr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2000" spc="-55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Formación Integral </a:t>
            </a:r>
            <a:r>
              <a:rPr sz="2000" spc="-2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(U.N.E.F.I</a:t>
            </a:r>
            <a:r>
              <a:rPr lang="es-VE" sz="2000" spc="-2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sz="2000" spc="-2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Luisa </a:t>
            </a:r>
            <a:r>
              <a:rPr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Cáceres de </a:t>
            </a:r>
            <a:r>
              <a:rPr sz="2000" spc="-55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Arismendi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6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085" indent="-287020">
              <a:lnSpc>
                <a:spcPct val="100000"/>
              </a:lnSpc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</a:t>
            </a:r>
            <a:r>
              <a:rPr sz="2000" b="1" spc="-114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dad</a:t>
            </a: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000" b="1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000" b="1" spc="-28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3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1991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9085" indent="-287020">
              <a:lnSpc>
                <a:spcPct val="100000"/>
              </a:lnSpc>
              <a:spcBef>
                <a:spcPts val="1610"/>
              </a:spcBef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299720" algn="l"/>
              </a:tabLst>
            </a:pPr>
            <a:r>
              <a:rPr sz="2000" b="1" spc="-9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Ubicación:</a:t>
            </a:r>
            <a:r>
              <a:rPr sz="2000" b="1" spc="-23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Urb.</a:t>
            </a:r>
            <a:r>
              <a:rPr sz="2000" spc="-23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spc="-23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Alberto</a:t>
            </a:r>
            <a:r>
              <a:rPr sz="2000" spc="-1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Ravell,</a:t>
            </a:r>
            <a:r>
              <a:rPr sz="2000" spc="-204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spc="-204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5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Maturín</a:t>
            </a:r>
            <a:r>
              <a:rPr lang="es-VE" sz="2000" spc="-5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sz="2000" spc="-16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2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Monagas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45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2260" indent="-287020">
              <a:lnSpc>
                <a:spcPct val="100000"/>
              </a:lnSpc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302895" algn="l"/>
                <a:tab pos="1332865" algn="l"/>
              </a:tabLst>
            </a:pPr>
            <a:r>
              <a:rPr sz="2000" b="1" spc="-18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000" b="1" spc="-14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000" b="1" spc="-13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sz="2000" b="1" spc="-10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2000" b="1" spc="-14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sz="2000" b="1" spc="-13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2000" b="1" spc="-114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b="1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s-VE" sz="2000" b="1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Educación inicial, </a:t>
            </a:r>
            <a:r>
              <a:rPr lang="es-VE"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Primaria</a:t>
            </a:r>
            <a:r>
              <a:rPr sz="20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Media General</a:t>
            </a:r>
          </a:p>
          <a:p>
            <a:pPr marL="285750" indent="-285750">
              <a:lnSpc>
                <a:spcPct val="100000"/>
              </a:lnSpc>
              <a:spcBef>
                <a:spcPts val="5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2260" indent="-287020">
              <a:lnSpc>
                <a:spcPct val="100000"/>
              </a:lnSpc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302895" algn="l"/>
              </a:tabLst>
            </a:pPr>
            <a:r>
              <a:rPr sz="2000" b="1" spc="-15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sz="2000" b="1" spc="-16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000" b="1" spc="-15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2000" b="1" spc="-13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000" b="1" spc="-9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</a:t>
            </a: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2000" b="1" spc="-8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sz="2000" b="1" spc="-9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sz="2000" b="1" spc="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000" b="1" spc="-2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0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2000" b="1" spc="-114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2000" b="1" spc="-14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000" b="1" spc="-13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000" b="1" spc="-14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000" b="1" spc="-1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000" b="1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000" b="1" spc="-3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b="1" spc="-3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spc="-13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600</a:t>
            </a:r>
            <a:r>
              <a:rPr sz="2000" spc="-36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spc="-36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es-VE" sz="2000" spc="-1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alumnos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2260" indent="-287020">
              <a:spcBef>
                <a:spcPts val="1610"/>
              </a:spcBef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302895" algn="l"/>
              </a:tabLst>
            </a:pPr>
            <a:r>
              <a:rPr sz="2000" b="1" spc="-100" dirty="0" err="1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</a:t>
            </a:r>
            <a:r>
              <a:rPr lang="es-VE" sz="2000" b="1" spc="-1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tora Académica</a:t>
            </a:r>
            <a:r>
              <a:rPr sz="2000" b="1" spc="-1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s-VE" sz="2000" b="1" spc="-10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Briceida </a:t>
            </a:r>
            <a:r>
              <a:rPr lang="es-VE" sz="2000" spc="-5" dirty="0" err="1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Luige</a:t>
            </a:r>
            <a:r>
              <a:rPr lang="es-VE"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Contreras</a:t>
            </a:r>
          </a:p>
          <a:p>
            <a:pPr marL="302260" indent="-287020">
              <a:spcBef>
                <a:spcPts val="1610"/>
              </a:spcBef>
              <a:buClr>
                <a:schemeClr val="accent4">
                  <a:lumMod val="75000"/>
                </a:schemeClr>
              </a:buClr>
              <a:buSzPct val="115625"/>
              <a:buFont typeface="Wingdings" panose="05000000000000000000" pitchFamily="2" charset="2"/>
              <a:buChar char="ü"/>
              <a:tabLst>
                <a:tab pos="302895" algn="l"/>
              </a:tabLst>
            </a:pPr>
            <a:r>
              <a:rPr lang="es-VE" sz="2000" b="1" spc="-30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Directora Administrativa: </a:t>
            </a:r>
            <a:r>
              <a:rPr lang="es-VE" sz="2000" spc="-5" dirty="0">
                <a:solidFill>
                  <a:srgbClr val="001F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Lcda. Fabiola Contreras</a:t>
            </a:r>
          </a:p>
        </p:txBody>
      </p:sp>
      <p:sp>
        <p:nvSpPr>
          <p:cNvPr id="3" name="object 5"/>
          <p:cNvSpPr txBox="1"/>
          <p:nvPr/>
        </p:nvSpPr>
        <p:spPr>
          <a:xfrm>
            <a:off x="942975" y="1285100"/>
            <a:ext cx="717042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VE" sz="2800" spc="-220" dirty="0">
                <a:solidFill>
                  <a:srgbClr val="00206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Información general</a:t>
            </a:r>
            <a:endParaRPr sz="2800" spc="-220" dirty="0">
              <a:solidFill>
                <a:srgbClr val="002060"/>
              </a:solidFill>
              <a:latin typeface="Arial Black" panose="020B0A0402010202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52073" y="304800"/>
            <a:ext cx="1672727" cy="20670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969057" y="2286000"/>
            <a:ext cx="7440375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Caraqueña.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Nace el</a:t>
            </a:r>
            <a:r>
              <a:rPr spc="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25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septiembre</a:t>
            </a:r>
            <a:r>
              <a:rPr spc="9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1779.</a:t>
            </a:r>
            <a:endParaRPr dirty="0"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12700" marR="22225">
              <a:lnSpc>
                <a:spcPct val="100000"/>
              </a:lnSpc>
            </a:pP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Hija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del</a:t>
            </a:r>
            <a:r>
              <a:rPr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distinguido</a:t>
            </a:r>
            <a:r>
              <a:rPr spc="1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pedagogo</a:t>
            </a:r>
            <a:r>
              <a:rPr spc="3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José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Domingo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Cáceres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y su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esposa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Doña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Carmen </a:t>
            </a:r>
            <a:r>
              <a:rPr spc="-30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Díaz.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ES"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edad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lang="es-ES"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14</a:t>
            </a:r>
            <a:r>
              <a:rPr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años,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vive</a:t>
            </a:r>
            <a:r>
              <a:rPr spc="4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varias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tragedias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familiares</a:t>
            </a:r>
            <a:r>
              <a:rPr spc="5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producto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las </a:t>
            </a:r>
            <a:r>
              <a:rPr spc="-10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luchas</a:t>
            </a:r>
            <a:r>
              <a:rPr spc="4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armadas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lang="es-VE"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época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que</a:t>
            </a:r>
            <a:r>
              <a:rPr spc="4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obligan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retirarse</a:t>
            </a:r>
            <a:r>
              <a:rPr spc="4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Oriente.</a:t>
            </a:r>
            <a:endParaRPr dirty="0"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12700" marR="5715">
              <a:lnSpc>
                <a:spcPct val="100000"/>
              </a:lnSpc>
              <a:spcBef>
                <a:spcPts val="5"/>
              </a:spcBef>
            </a:pP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Casada</a:t>
            </a:r>
            <a:r>
              <a:rPr spc="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con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el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Coronel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Juan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Bautista</a:t>
            </a:r>
            <a:r>
              <a:rPr spc="8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Arismendi,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líder</a:t>
            </a:r>
            <a:r>
              <a:rPr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patriota.</a:t>
            </a:r>
            <a:r>
              <a:rPr spc="6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Es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apresada</a:t>
            </a:r>
            <a:r>
              <a:rPr spc="4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para </a:t>
            </a:r>
            <a:r>
              <a:rPr spc="-30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canje</a:t>
            </a:r>
            <a:r>
              <a:rPr lang="es-ES"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por</a:t>
            </a:r>
            <a:r>
              <a:rPr lang="es-VE" spc="3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su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esposo.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Ninguno</a:t>
            </a:r>
            <a:r>
              <a:rPr spc="10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los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dos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accedieron,</a:t>
            </a:r>
            <a:r>
              <a:rPr spc="5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allí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célebre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frase: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“Sin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patria</a:t>
            </a:r>
            <a:r>
              <a:rPr spc="7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no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quiero</a:t>
            </a:r>
            <a:r>
              <a:rPr spc="7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esposa”.</a:t>
            </a:r>
            <a:endParaRPr dirty="0"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12700" marR="133985">
              <a:lnSpc>
                <a:spcPct val="100000"/>
              </a:lnSpc>
            </a:pP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Fue</a:t>
            </a:r>
            <a:r>
              <a:rPr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torturada</a:t>
            </a:r>
            <a:r>
              <a:rPr spc="9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spc="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enviada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al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exilio.</a:t>
            </a:r>
            <a:r>
              <a:rPr spc="3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Regresa</a:t>
            </a:r>
            <a:r>
              <a:rPr spc="5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Venezuela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ES"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el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19</a:t>
            </a:r>
            <a:r>
              <a:rPr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septiembre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spc="-30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1819.</a:t>
            </a:r>
            <a:endParaRPr dirty="0"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Madre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12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hijos,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residió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en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Caracas</a:t>
            </a:r>
            <a:r>
              <a:rPr spc="-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hasta</a:t>
            </a:r>
            <a:r>
              <a:rPr spc="8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el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día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su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muerte</a:t>
            </a:r>
            <a:r>
              <a:rPr spc="7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el</a:t>
            </a:r>
            <a:r>
              <a:rPr spc="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2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2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 err="1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junio</a:t>
            </a:r>
            <a:r>
              <a:rPr spc="3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lang="es-VE" dirty="0"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1866.</a:t>
            </a:r>
            <a:r>
              <a:rPr spc="4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Sus</a:t>
            </a:r>
            <a:r>
              <a:rPr spc="3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restos</a:t>
            </a:r>
            <a:r>
              <a:rPr spc="2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reposan</a:t>
            </a:r>
            <a:r>
              <a:rPr spc="3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en</a:t>
            </a:r>
            <a:r>
              <a:rPr spc="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el</a:t>
            </a:r>
            <a:r>
              <a:rPr spc="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Panteón</a:t>
            </a:r>
            <a:r>
              <a:rPr spc="5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Nacional.</a:t>
            </a:r>
            <a:endParaRPr dirty="0"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2800" y="5410200"/>
            <a:ext cx="5118100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spc="-20" dirty="0">
                <a:solidFill>
                  <a:srgbClr val="002060"/>
                </a:solidFill>
                <a:latin typeface="Calibri"/>
                <a:cs typeface="Calibri"/>
              </a:rPr>
              <a:t>Representa</a:t>
            </a:r>
            <a:r>
              <a:rPr b="1" spc="5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2060"/>
                </a:solidFill>
                <a:latin typeface="Calibri"/>
                <a:cs typeface="Calibri"/>
              </a:rPr>
              <a:t>el</a:t>
            </a:r>
            <a:r>
              <a:rPr b="1" spc="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15" dirty="0" err="1">
                <a:solidFill>
                  <a:srgbClr val="002060"/>
                </a:solidFill>
                <a:latin typeface="Calibri"/>
                <a:cs typeface="Calibri"/>
              </a:rPr>
              <a:t>carácter</a:t>
            </a:r>
            <a:r>
              <a:rPr b="1" spc="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20" dirty="0" err="1">
                <a:solidFill>
                  <a:srgbClr val="002060"/>
                </a:solidFill>
                <a:latin typeface="Calibri"/>
                <a:cs typeface="Calibri"/>
              </a:rPr>
              <a:t>valiente</a:t>
            </a:r>
            <a:r>
              <a:rPr lang="es-VE" b="1" spc="95" dirty="0">
                <a:solidFill>
                  <a:srgbClr val="002060"/>
                </a:solidFill>
                <a:latin typeface="Calibri"/>
                <a:cs typeface="Calibri"/>
              </a:rPr>
              <a:t>, </a:t>
            </a:r>
            <a:r>
              <a:rPr b="1" spc="-10" dirty="0" err="1">
                <a:solidFill>
                  <a:srgbClr val="002060"/>
                </a:solidFill>
                <a:latin typeface="Calibri"/>
                <a:cs typeface="Calibri"/>
              </a:rPr>
              <a:t>visionari</a:t>
            </a:r>
            <a:r>
              <a:rPr lang="es-VE" b="1" spc="-10" dirty="0">
                <a:solidFill>
                  <a:srgbClr val="002060"/>
                </a:solidFill>
                <a:latin typeface="Calibri"/>
                <a:cs typeface="Calibri"/>
              </a:rPr>
              <a:t>o</a:t>
            </a:r>
            <a:r>
              <a:rPr b="1" spc="-10" dirty="0">
                <a:solidFill>
                  <a:srgbClr val="002060"/>
                </a:solidFill>
                <a:latin typeface="Calibri"/>
                <a:cs typeface="Calibri"/>
              </a:rPr>
              <a:t>,</a:t>
            </a:r>
            <a:r>
              <a:rPr b="1" spc="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002060"/>
                </a:solidFill>
                <a:latin typeface="Calibri"/>
                <a:cs typeface="Calibri"/>
              </a:rPr>
              <a:t>honest</a:t>
            </a:r>
            <a:r>
              <a:rPr lang="es-VE" b="1" spc="-15" dirty="0">
                <a:solidFill>
                  <a:srgbClr val="002060"/>
                </a:solidFill>
                <a:latin typeface="Calibri"/>
                <a:cs typeface="Calibri"/>
              </a:rPr>
              <a:t>o</a:t>
            </a:r>
            <a:r>
              <a:rPr b="1" spc="-15" dirty="0">
                <a:solidFill>
                  <a:srgbClr val="002060"/>
                </a:solidFill>
                <a:latin typeface="Calibri"/>
                <a:cs typeface="Calibri"/>
              </a:rPr>
              <a:t>,</a:t>
            </a:r>
            <a:r>
              <a:rPr b="1" spc="7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2060"/>
                </a:solidFill>
                <a:latin typeface="Calibri"/>
                <a:cs typeface="Calibri"/>
              </a:rPr>
              <a:t>leal,</a:t>
            </a:r>
            <a:r>
              <a:rPr b="1" spc="2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15" dirty="0" err="1">
                <a:solidFill>
                  <a:srgbClr val="002060"/>
                </a:solidFill>
                <a:latin typeface="Calibri"/>
                <a:cs typeface="Calibri"/>
              </a:rPr>
              <a:t>familia</a:t>
            </a:r>
            <a:r>
              <a:rPr lang="es-VE" b="1" spc="-15" dirty="0">
                <a:solidFill>
                  <a:srgbClr val="002060"/>
                </a:solidFill>
                <a:latin typeface="Calibri"/>
                <a:cs typeface="Calibri"/>
              </a:rPr>
              <a:t>r</a:t>
            </a:r>
            <a:r>
              <a:rPr b="1" spc="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2060"/>
                </a:solidFill>
                <a:latin typeface="Calibri"/>
                <a:cs typeface="Calibri"/>
              </a:rPr>
              <a:t>y</a:t>
            </a:r>
            <a:r>
              <a:rPr b="1" spc="1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s-VE" b="1" spc="-10" dirty="0">
                <a:solidFill>
                  <a:srgbClr val="002060"/>
                </a:solidFill>
                <a:latin typeface="Calibri"/>
                <a:cs typeface="Calibri"/>
              </a:rPr>
              <a:t>nacionalista de los venezolanos.</a:t>
            </a:r>
            <a:endParaRPr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969057" y="1391919"/>
            <a:ext cx="527934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5"/>
              </a:spcBef>
            </a:pPr>
            <a:r>
              <a:rPr sz="2800" spc="-22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Lu</a:t>
            </a:r>
            <a:r>
              <a:rPr sz="2800" spc="-21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i</a:t>
            </a:r>
            <a:r>
              <a:rPr sz="2800" spc="-22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</a:t>
            </a:r>
            <a:r>
              <a:rPr sz="2800" spc="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a</a:t>
            </a:r>
            <a:r>
              <a:rPr sz="2800" spc="-26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  <a:r>
              <a:rPr sz="2800" spc="-40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C</a:t>
            </a:r>
            <a:r>
              <a:rPr sz="2800" spc="-41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á</a:t>
            </a:r>
            <a:r>
              <a:rPr sz="2800" spc="-40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cere</a:t>
            </a:r>
            <a:r>
              <a:rPr sz="280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</a:t>
            </a:r>
            <a:r>
              <a:rPr sz="2800" spc="-49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  <a:r>
              <a:rPr sz="2800" spc="-55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d</a:t>
            </a:r>
            <a:r>
              <a:rPr sz="2800" spc="7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e</a:t>
            </a:r>
            <a:r>
              <a:rPr sz="2800" spc="-39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A</a:t>
            </a:r>
            <a:r>
              <a:rPr sz="2800" spc="-38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r</a:t>
            </a:r>
            <a:r>
              <a:rPr sz="2800" spc="-38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i</a:t>
            </a:r>
            <a:r>
              <a:rPr sz="2800" spc="-39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</a:t>
            </a:r>
            <a:r>
              <a:rPr sz="2800" spc="-38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</a:t>
            </a:r>
            <a:r>
              <a:rPr sz="2800" spc="-37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e</a:t>
            </a:r>
            <a:r>
              <a:rPr sz="2800" spc="-38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n</a:t>
            </a:r>
            <a:r>
              <a:rPr sz="2800" spc="-385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d</a:t>
            </a:r>
            <a:r>
              <a:rPr sz="2800" dirty="0">
                <a:solidFill>
                  <a:srgbClr val="0070C0"/>
                </a:solidFill>
                <a:latin typeface="Arial Black" panose="020B0A040201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/>
          <p:cNvSpPr txBox="1"/>
          <p:nvPr/>
        </p:nvSpPr>
        <p:spPr>
          <a:xfrm>
            <a:off x="786653" y="1600200"/>
            <a:ext cx="1524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28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ial MT"/>
              </a:rPr>
              <a:t>Nuestra</a:t>
            </a:r>
            <a:endParaRPr sz="24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  <a:cs typeface="Arial MT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48653" y="19050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Misión</a:t>
            </a:r>
          </a:p>
        </p:txBody>
      </p:sp>
      <p:sp>
        <p:nvSpPr>
          <p:cNvPr id="5" name="object 6"/>
          <p:cNvSpPr txBox="1"/>
          <p:nvPr/>
        </p:nvSpPr>
        <p:spPr>
          <a:xfrm>
            <a:off x="3591486" y="1676400"/>
            <a:ext cx="1524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28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ial MT"/>
              </a:rPr>
              <a:t>Nuestra</a:t>
            </a:r>
            <a:endParaRPr sz="28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  <a:cs typeface="Arial M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314601" y="19913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Visión</a:t>
            </a:r>
          </a:p>
        </p:txBody>
      </p:sp>
      <p:sp>
        <p:nvSpPr>
          <p:cNvPr id="8" name="object 6"/>
          <p:cNvSpPr txBox="1"/>
          <p:nvPr/>
        </p:nvSpPr>
        <p:spPr>
          <a:xfrm>
            <a:off x="6423211" y="1752600"/>
            <a:ext cx="1524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28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ial MT"/>
              </a:rPr>
              <a:t>Nuestros</a:t>
            </a:r>
            <a:endParaRPr sz="28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  <a:cs typeface="Arial MT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185211" y="2057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Valores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10453" y="2438400"/>
            <a:ext cx="26423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/>
              <a:t>Potenciar el </a:t>
            </a:r>
            <a:r>
              <a:rPr lang="es-VE" b="1" dirty="0"/>
              <a:t>desarrollo integral</a:t>
            </a:r>
            <a:r>
              <a:rPr lang="es-VE" dirty="0"/>
              <a:t> de nuestros estudiantes: cognitivo, físico, emocional y social a través de </a:t>
            </a:r>
            <a:r>
              <a:rPr lang="es-VE" b="1" dirty="0"/>
              <a:t>prácticas pedagógicas innovadoras </a:t>
            </a:r>
            <a:r>
              <a:rPr lang="es-VE" dirty="0"/>
              <a:t>orientadas con profesionalismo para formar </a:t>
            </a:r>
            <a:r>
              <a:rPr lang="es-VE" b="1" dirty="0"/>
              <a:t>ciudadanos con valores y competencias </a:t>
            </a:r>
            <a:r>
              <a:rPr lang="es-VE" dirty="0"/>
              <a:t>comprometidos con sus proyectos personales y su entorno social.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429000" y="2438400"/>
            <a:ext cx="23397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/>
              <a:t>Ser una institución educativa de prestigio en Venezuela </a:t>
            </a:r>
            <a:r>
              <a:rPr lang="es-VE" b="1" dirty="0"/>
              <a:t>reconocida por la calidad educativa integral </a:t>
            </a:r>
            <a:r>
              <a:rPr lang="es-VE" dirty="0"/>
              <a:t>como promotora del éxito de nuestros estudiantes.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6120653" y="2590800"/>
            <a:ext cx="1880347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chemeClr val="bg1"/>
                </a:solidFill>
              </a:rPr>
              <a:t>Aprendizaje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705600" y="3022875"/>
            <a:ext cx="1880347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rgbClr val="002060"/>
                </a:solidFill>
              </a:rPr>
              <a:t>Servicio</a:t>
            </a:r>
            <a:endParaRPr lang="es-VE" sz="1600" dirty="0">
              <a:solidFill>
                <a:srgbClr val="00206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120653" y="3454950"/>
            <a:ext cx="1880347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chemeClr val="bg1"/>
                </a:solidFill>
              </a:rPr>
              <a:t>Compromiso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705598" y="3908261"/>
            <a:ext cx="1880347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rgbClr val="002060"/>
                </a:solidFill>
              </a:rPr>
              <a:t>Integridad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6120651" y="4361572"/>
            <a:ext cx="1880347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chemeClr val="bg1"/>
                </a:solidFill>
              </a:rPr>
              <a:t>Innovación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6705599" y="4793647"/>
            <a:ext cx="1880347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rgbClr val="002060"/>
                </a:solidFill>
              </a:rPr>
              <a:t>Excelencia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120651" y="5250847"/>
            <a:ext cx="1880347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chemeClr val="bg1"/>
                </a:solidFill>
              </a:rPr>
              <a:t>Identidad</a:t>
            </a:r>
          </a:p>
        </p:txBody>
      </p:sp>
      <p:sp>
        <p:nvSpPr>
          <p:cNvPr id="19" name="object 5"/>
          <p:cNvSpPr txBox="1"/>
          <p:nvPr/>
        </p:nvSpPr>
        <p:spPr>
          <a:xfrm>
            <a:off x="986790" y="990600"/>
            <a:ext cx="717042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¿Quiénes</a:t>
            </a:r>
            <a:r>
              <a:rPr sz="2800" b="1" spc="-12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somos</a:t>
            </a:r>
            <a:r>
              <a:rPr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600200" y="1185377"/>
            <a:ext cx="770691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06400" algn="ctr">
              <a:lnSpc>
                <a:spcPct val="100000"/>
              </a:lnSpc>
              <a:spcBef>
                <a:spcPts val="2110"/>
              </a:spcBef>
            </a:pPr>
            <a:r>
              <a:rPr lang="es-VE" sz="2800" b="1" spc="-10" dirty="0">
                <a:solidFill>
                  <a:srgbClr val="0070C0"/>
                </a:solidFill>
                <a:cs typeface="Arial" panose="020B0604020202020204" pitchFamily="34" charset="0"/>
              </a:rPr>
              <a:t>una i</a:t>
            </a:r>
            <a:r>
              <a:rPr sz="2800" b="1" spc="-5" dirty="0" err="1">
                <a:solidFill>
                  <a:srgbClr val="0070C0"/>
                </a:solidFill>
                <a:cs typeface="Arial" panose="020B0604020202020204" pitchFamily="34" charset="0"/>
              </a:rPr>
              <a:t>nstitución</a:t>
            </a:r>
            <a:r>
              <a:rPr sz="2800" b="1" spc="2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sz="2800" b="1" spc="-5" dirty="0" err="1">
                <a:solidFill>
                  <a:srgbClr val="0070C0"/>
                </a:solidFill>
                <a:cs typeface="Arial" panose="020B0604020202020204" pitchFamily="34" charset="0"/>
              </a:rPr>
              <a:t>educativa</a:t>
            </a:r>
            <a:r>
              <a:rPr sz="2800" b="1" spc="3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sz="2800" b="1" spc="-5" dirty="0" err="1">
                <a:solidFill>
                  <a:srgbClr val="0070C0"/>
                </a:solidFill>
                <a:cs typeface="Arial" panose="020B0604020202020204" pitchFamily="34" charset="0"/>
              </a:rPr>
              <a:t>privad</a:t>
            </a:r>
            <a:r>
              <a:rPr lang="es-VE" sz="2800" b="1" spc="-5" dirty="0">
                <a:solidFill>
                  <a:srgbClr val="0070C0"/>
                </a:solidFill>
                <a:cs typeface="Arial" panose="020B0604020202020204" pitchFamily="34" charset="0"/>
              </a:rPr>
              <a:t>a</a:t>
            </a:r>
            <a:endParaRPr sz="28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180" y="2133600"/>
            <a:ext cx="377418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863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"/>
              <a:tabLst>
                <a:tab pos="286385" algn="l"/>
                <a:tab pos="299720" algn="l"/>
              </a:tabLst>
            </a:pP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Enfocada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en impulsar el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desarrollo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humano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 </a:t>
            </a:r>
            <a:r>
              <a:rPr lang="es-VE"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social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 la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misma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relevancia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que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lo </a:t>
            </a:r>
            <a:r>
              <a:rPr lang="es-VE"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intelectual.</a:t>
            </a:r>
            <a:endParaRPr b="1" dirty="0">
              <a:solidFill>
                <a:srgbClr val="001F5F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0" y="3276600"/>
            <a:ext cx="370049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5080" indent="-31115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"/>
              <a:tabLst>
                <a:tab pos="311150" algn="l"/>
                <a:tab pos="311785" algn="l"/>
              </a:tabLst>
            </a:pP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Orientada</a:t>
            </a:r>
            <a:r>
              <a:rPr spc="-2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 potenciar</a:t>
            </a:r>
            <a:r>
              <a:rPr spc="-3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las</a:t>
            </a:r>
            <a:r>
              <a:rPr spc="-3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capacidades </a:t>
            </a:r>
            <a:r>
              <a:rPr b="1" spc="-39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b="1" spc="40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talentos</a:t>
            </a:r>
            <a:r>
              <a:rPr b="1" spc="3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nuestros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estudiantes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para</a:t>
            </a:r>
            <a:r>
              <a:rPr spc="2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afrontar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spc="-2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vida</a:t>
            </a:r>
            <a:r>
              <a:rPr spc="-3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seguros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sí</a:t>
            </a:r>
            <a:r>
              <a:rPr lang="es-VE" dirty="0"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mismos</a:t>
            </a:r>
            <a:r>
              <a:rPr lang="es-VE"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1100" y="2133600"/>
            <a:ext cx="34671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marR="125730" indent="-18669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Font typeface="Wingdings" panose="05000000000000000000" pitchFamily="2" charset="2"/>
              <a:buChar char=""/>
              <a:tabLst>
                <a:tab pos="186690" algn="l"/>
              </a:tabLst>
            </a:pP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Aliada</a:t>
            </a:r>
            <a:r>
              <a:rPr b="1" spc="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b="1" spc="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la</a:t>
            </a:r>
            <a:r>
              <a:rPr b="1" spc="-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spc="-5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familia</a:t>
            </a:r>
            <a:r>
              <a:rPr b="1" spc="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en el proceso de formación de sus hijos.</a:t>
            </a:r>
            <a:endParaRPr dirty="0"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1100" y="3294062"/>
            <a:ext cx="3390900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3515" indent="-171450">
              <a:lnSpc>
                <a:spcPts val="1575"/>
              </a:lnSpc>
              <a:buClr>
                <a:srgbClr val="FF9900"/>
              </a:buClr>
              <a:buSzPct val="116666"/>
              <a:buFont typeface="Wingdings" panose="05000000000000000000" pitchFamily="2" charset="2"/>
              <a:buChar char="ì"/>
              <a:tabLst>
                <a:tab pos="164465" algn="l"/>
              </a:tabLst>
            </a:pPr>
            <a:r>
              <a:rPr lang="es-VE" b="1"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Facilitadora de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espacios</a:t>
            </a:r>
            <a:r>
              <a:rPr b="1" spc="-2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b="1" spc="-2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culturales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para</a:t>
            </a:r>
            <a:r>
              <a:rPr spc="2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el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conocimiento</a:t>
            </a:r>
            <a:r>
              <a:rPr lang="es-VE" dirty="0"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disfrute</a:t>
            </a:r>
            <a:r>
              <a:rPr spc="-4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pc="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nuestra</a:t>
            </a:r>
            <a:r>
              <a:rPr spc="-2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historia</a:t>
            </a:r>
            <a:r>
              <a:rPr spc="-4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tradiciones.</a:t>
            </a:r>
            <a:endParaRPr dirty="0"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214" y="4724400"/>
            <a:ext cx="370048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"/>
              <a:tabLst>
                <a:tab pos="311150" algn="l"/>
                <a:tab pos="311785" algn="l"/>
              </a:tabLst>
            </a:pPr>
            <a:r>
              <a:rPr dirty="0"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Facilitadora </a:t>
            </a:r>
            <a:r>
              <a:rPr spc="3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espacios </a:t>
            </a:r>
            <a:r>
              <a:rPr spc="3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b="1" spc="-70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convivencia</a:t>
            </a:r>
            <a:r>
              <a:rPr lang="es-VE" spc="-70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 para formar ciudadanos íntegros.</a:t>
            </a:r>
            <a:endParaRPr dirty="0"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91100" y="4572000"/>
            <a:ext cx="34671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"/>
              <a:tabLst>
                <a:tab pos="299085" algn="l"/>
                <a:tab pos="299720" algn="l"/>
              </a:tabLst>
            </a:pP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Dirigida a resaltar el valor del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estudio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trabajo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disciplina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como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impulsadores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éxito</a:t>
            </a:r>
            <a:r>
              <a:rPr lang="es-VE" dirty="0">
                <a:solidFill>
                  <a:srgbClr val="001F5F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rgbClr val="001F5F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-1447800" y="1143000"/>
            <a:ext cx="717042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</a:t>
            </a:r>
            <a:r>
              <a:rPr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omos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723076" y="2209800"/>
            <a:ext cx="1077595" cy="1051378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45"/>
              </a:spcBef>
            </a:pP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Contenidos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académicos en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cada</a:t>
            </a:r>
            <a:r>
              <a:rPr lang="es-VE" sz="1600" spc="-2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materia</a:t>
            </a:r>
            <a:endParaRPr lang="es-VE" sz="16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95404" y="2112081"/>
            <a:ext cx="1367596" cy="12468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inámicas, </a:t>
            </a:r>
            <a:r>
              <a:rPr lang="es-VE" sz="1600" spc="-33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construcción, 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laboratorios,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experimentos, 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proyectos</a:t>
            </a:r>
            <a:endParaRPr lang="es-VE" sz="16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80382" y="3810000"/>
            <a:ext cx="1507135" cy="228210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70"/>
              </a:spcBef>
            </a:pP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Actividades culturales,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recreativas,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deportivas,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comunitarias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cívicas,</a:t>
            </a:r>
            <a:r>
              <a:rPr lang="es-VE" sz="1600" spc="26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escuela</a:t>
            </a:r>
            <a:r>
              <a:rPr lang="es-VE" sz="1600" spc="-6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para </a:t>
            </a:r>
            <a:r>
              <a:rPr lang="es-VE" sz="1600" spc="-33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padres,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formación</a:t>
            </a:r>
            <a:r>
              <a:rPr lang="es-VE" sz="1600" spc="28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ciudadana</a:t>
            </a:r>
            <a:endParaRPr lang="es-VE" sz="16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962400" y="1230868"/>
            <a:ext cx="4772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314" lvl="1">
              <a:lnSpc>
                <a:spcPct val="100000"/>
              </a:lnSpc>
              <a:buClr>
                <a:srgbClr val="92D050"/>
              </a:buClr>
              <a:buSzPct val="122222"/>
              <a:tabLst>
                <a:tab pos="521970" algn="l"/>
              </a:tabLst>
            </a:pPr>
            <a:r>
              <a:rPr lang="es-VE" b="1" spc="-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Método</a:t>
            </a:r>
            <a:r>
              <a:rPr lang="es-VE" b="1" spc="4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 </a:t>
            </a:r>
            <a:r>
              <a:rPr lang="es-VE" b="1" spc="-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de</a:t>
            </a:r>
            <a:r>
              <a:rPr lang="es-VE" b="1" spc="-1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 </a:t>
            </a:r>
            <a:r>
              <a:rPr lang="es-VE" b="1" spc="-1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aprendizaje</a:t>
            </a:r>
            <a:r>
              <a:rPr lang="es-VE" b="1" spc="30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 teórico - </a:t>
            </a:r>
            <a:r>
              <a:rPr lang="es-VE" b="1" spc="-15" dirty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Verdana" panose="020B0604030504040204" pitchFamily="34" charset="0"/>
                <a:cs typeface="Simplified Arabic" panose="02020603050405020304" pitchFamily="18" charset="-78"/>
              </a:rPr>
              <a:t>vivencial</a:t>
            </a:r>
            <a:endParaRPr lang="es-V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Verdana" panose="020B0604030504040204" pitchFamily="34" charset="0"/>
              <a:cs typeface="Simplified Arabic" panose="02020603050405020304" pitchFamily="18" charset="-78"/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2790436" y="533400"/>
            <a:ext cx="3886200" cy="699549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sz="32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 MT"/>
              </a:rPr>
              <a:t>¿Educación</a:t>
            </a:r>
            <a:r>
              <a:rPr sz="3200" b="1" spc="-11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 MT"/>
              </a:rPr>
              <a:t> </a:t>
            </a:r>
            <a:r>
              <a:rPr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 MT"/>
              </a:rPr>
              <a:t>integral?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388" y="2202944"/>
            <a:ext cx="5258277" cy="3828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object 17"/>
          <p:cNvSpPr txBox="1"/>
          <p:nvPr/>
        </p:nvSpPr>
        <p:spPr>
          <a:xfrm>
            <a:off x="685800" y="3657600"/>
            <a:ext cx="1368858" cy="280467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190"/>
              </a:spcBef>
            </a:pP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Actividades de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investigación,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espirituales,</a:t>
            </a:r>
            <a:r>
              <a:rPr lang="es-VE" sz="1600" spc="35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naturalistas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lang="es-VE" sz="1600" spc="-3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trabajo de campo,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gestión </a:t>
            </a:r>
            <a:r>
              <a:rPr lang="es-VE" sz="1600" spc="-33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emocional,</a:t>
            </a:r>
            <a:r>
              <a:rPr lang="es-VE" sz="1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</a:t>
            </a:r>
            <a:r>
              <a:rPr lang="es-VE" sz="1600" spc="1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nt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lang="es-VE" sz="1600" spc="-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s-VE" sz="1600" spc="-4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ultu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lang="es-VE" sz="1600" spc="-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lang="es-VE" sz="1600" spc="1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es, formación </a:t>
            </a:r>
            <a:r>
              <a:rPr lang="es-VE" sz="1600" spc="5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600" dirty="0">
                <a:solidFill>
                  <a:srgbClr val="001F5F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ciudadana</a:t>
            </a:r>
            <a:endParaRPr lang="es-VE" sz="16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32596" y="1113962"/>
            <a:ext cx="3581083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VE" sz="24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 educativo</a:t>
            </a:r>
            <a:endParaRPr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5601662" y="1053047"/>
            <a:ext cx="2286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32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cs typeface="Arial MT"/>
              </a:rPr>
              <a:t>Preescolar</a:t>
            </a:r>
            <a:endParaRPr sz="32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cs typeface="Arial MT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007314" y="1497400"/>
            <a:ext cx="1880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I, II y II nivel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85800" y="1524000"/>
            <a:ext cx="466717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Edad: a partir de 3ª años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Competencias: comunicación, matemática, social y ciudadana.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Trabajan por jornada diaria.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4 espacios de aprendizaje: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VE" dirty="0">
                <a:solidFill>
                  <a:srgbClr val="002060"/>
                </a:solidFill>
              </a:rPr>
              <a:t>Expresar y crear.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VE" dirty="0">
                <a:solidFill>
                  <a:srgbClr val="002060"/>
                </a:solidFill>
              </a:rPr>
              <a:t>Experimentar y descubrir.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VE" dirty="0">
                <a:solidFill>
                  <a:srgbClr val="002060"/>
                </a:solidFill>
              </a:rPr>
              <a:t>Armar y construir.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VE" dirty="0">
                <a:solidFill>
                  <a:srgbClr val="002060"/>
                </a:solidFill>
              </a:rPr>
              <a:t>Representar e imitar.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Actividades especial: Libro viajero, </a:t>
            </a:r>
            <a:r>
              <a:rPr lang="es-VE" dirty="0" err="1">
                <a:solidFill>
                  <a:srgbClr val="002060"/>
                </a:solidFill>
              </a:rPr>
              <a:t>Miniolimpiadas</a:t>
            </a:r>
            <a:r>
              <a:rPr lang="es-VE" dirty="0">
                <a:solidFill>
                  <a:srgbClr val="002060"/>
                </a:solidFill>
              </a:rPr>
              <a:t> de atletismo y </a:t>
            </a:r>
            <a:r>
              <a:rPr lang="es-VE" dirty="0" err="1">
                <a:solidFill>
                  <a:srgbClr val="002060"/>
                </a:solidFill>
              </a:rPr>
              <a:t>miniolimpiadas</a:t>
            </a:r>
            <a:r>
              <a:rPr lang="es-VE" dirty="0">
                <a:solidFill>
                  <a:srgbClr val="002060"/>
                </a:solidFill>
              </a:rPr>
              <a:t> de matemáticas.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Complementarias: inglés, deporte, música, danza, computación y robótica.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Atendidos: dos maestras por aula. Especialistas. Coordinadora.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029200" y="1868269"/>
            <a:ext cx="363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Evaluación: continua y descriptiva.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Horario: 7 a 12:30m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973" y="2514600"/>
            <a:ext cx="1653427" cy="196104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308" y="4724400"/>
            <a:ext cx="2610892" cy="17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12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276600" y="627394"/>
            <a:ext cx="5141265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MT"/>
                <a:cs typeface="Arial MT"/>
              </a:rPr>
              <a:t>Experiencias significativas</a:t>
            </a:r>
            <a:endParaRPr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MT"/>
              <a:cs typeface="Arial M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2667000" cy="18105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517" y="4288167"/>
            <a:ext cx="3197876" cy="19834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385" y="1524000"/>
            <a:ext cx="2094411" cy="3048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856" y="2167687"/>
            <a:ext cx="2661537" cy="17330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61999" y="3469640"/>
            <a:ext cx="2055895" cy="23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1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/>
          <p:cNvSpPr txBox="1"/>
          <p:nvPr/>
        </p:nvSpPr>
        <p:spPr>
          <a:xfrm>
            <a:off x="6096000" y="484584"/>
            <a:ext cx="198151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32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cs typeface="Arial MT"/>
              </a:rPr>
              <a:t>Primaria</a:t>
            </a:r>
            <a:endParaRPr sz="32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cs typeface="Arial MT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48756" y="1003957"/>
            <a:ext cx="209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>
                <a:solidFill>
                  <a:srgbClr val="002060"/>
                </a:solidFill>
                <a:latin typeface="+mj-lt"/>
                <a:cs typeface="Aharoni" panose="02010803020104030203" pitchFamily="2" charset="-79"/>
              </a:rPr>
              <a:t>1ero a 6to grado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219200"/>
            <a:ext cx="416560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Edad: De 6 a 12 años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Competencias: comunicación, matemática y ciencias, social y ciudadana.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Áreas de conocimiento: Ciencias naturales, Ciencias sociales, Matemática, Lengua, Educación Artística, Educación Física.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Complementarias: inglés, deporte, música, danza, computación y robótica.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Atendidos: una maestra integral y especialistas.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A partir de 4to grado: especialista de matemáticas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50556" y="5791200"/>
            <a:ext cx="3829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Horario: 7 a 12:30m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Evaluación: continua y descriptiva.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223" y="4577080"/>
            <a:ext cx="1795463" cy="17716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4536440"/>
            <a:ext cx="1762407" cy="2164817"/>
          </a:xfrm>
          <a:prstGeom prst="rect">
            <a:avLst/>
          </a:prstGeom>
        </p:spPr>
      </p:pic>
      <p:sp>
        <p:nvSpPr>
          <p:cNvPr id="11" name="object 5"/>
          <p:cNvSpPr txBox="1"/>
          <p:nvPr/>
        </p:nvSpPr>
        <p:spPr>
          <a:xfrm>
            <a:off x="650556" y="989851"/>
            <a:ext cx="3581083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VE" sz="24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 educativo</a:t>
            </a:r>
            <a:endParaRPr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340E807-4EF5-7945-31EE-8609BBC07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293" y="1499282"/>
            <a:ext cx="2133600" cy="29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7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6"/>
          <p:cNvSpPr txBox="1"/>
          <p:nvPr/>
        </p:nvSpPr>
        <p:spPr>
          <a:xfrm>
            <a:off x="5721723" y="1122653"/>
            <a:ext cx="306144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28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cs typeface="Arial MT"/>
              </a:rPr>
              <a:t>Media General</a:t>
            </a:r>
            <a:endParaRPr sz="28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cs typeface="Arial MT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248400" y="1547608"/>
            <a:ext cx="200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VE"/>
            </a:defPPr>
            <a:lvl1pPr>
              <a:defRPr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s-VE" dirty="0">
                <a:latin typeface="Bodoni MT Black" panose="02070A03080606020203" pitchFamily="18" charset="0"/>
              </a:rPr>
              <a:t>1ero a 5to año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2000" y="1905826"/>
            <a:ext cx="3810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Edad: De 12 a 17 años.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Mención: Bachiller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Materias por grado.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Complementarias por grado: metodología, inglés conversacional, dibujo técnico, computación, orientación y arte y oficios.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Atendidos por docentes especialistas en cada materia.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Evaluación: </a:t>
            </a:r>
            <a:r>
              <a:rPr lang="es-VE" dirty="0" err="1">
                <a:solidFill>
                  <a:srgbClr val="002060"/>
                </a:solidFill>
              </a:rPr>
              <a:t>sumativa</a:t>
            </a:r>
            <a:r>
              <a:rPr lang="es-VE" dirty="0">
                <a:solidFill>
                  <a:srgbClr val="002060"/>
                </a:solidFill>
              </a:rPr>
              <a:t>. Escala de 1 a 20 puntos.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VE" dirty="0">
                <a:solidFill>
                  <a:srgbClr val="002060"/>
                </a:solidFill>
              </a:rPr>
              <a:t>Horario: 7 a 1-2 pm.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271" y="2120039"/>
            <a:ext cx="2259106" cy="28417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918" y="5164931"/>
            <a:ext cx="2707576" cy="1481138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776777" y="981856"/>
            <a:ext cx="3581083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VE" sz="24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Nivel educativo</a:t>
            </a:r>
            <a:endParaRPr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5694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2000" y="1752600"/>
            <a:ext cx="3982918" cy="3343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5" marR="6985" indent="-342900">
              <a:lnSpc>
                <a:spcPts val="1805"/>
              </a:lnSpc>
              <a:buClr>
                <a:srgbClr val="FF9900"/>
              </a:buClr>
              <a:buSzPct val="117857"/>
              <a:buFont typeface="Wingdings" panose="05000000000000000000" pitchFamily="2" charset="2"/>
              <a:buChar char="ì"/>
              <a:tabLst>
                <a:tab pos="188595" algn="l"/>
              </a:tabLst>
            </a:pP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Personal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directivo</a:t>
            </a:r>
            <a:r>
              <a:rPr b="1" spc="-2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con</a:t>
            </a:r>
            <a:r>
              <a:rPr b="1" spc="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2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amplia</a:t>
            </a:r>
            <a:r>
              <a:rPr b="1" spc="8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trayectoria</a:t>
            </a:r>
            <a:endParaRPr dirty="0">
              <a:latin typeface="Gill Sans MT" panose="020B0502020104020203" pitchFamily="34" charset="0"/>
              <a:cs typeface="Verdana"/>
            </a:endParaRPr>
          </a:p>
          <a:p>
            <a:pPr marL="426084" marR="12700" lvl="1" indent="-426720">
              <a:lnSpc>
                <a:spcPts val="2065"/>
              </a:lnSpc>
              <a:spcBef>
                <a:spcPts val="1520"/>
              </a:spcBef>
              <a:buClr>
                <a:srgbClr val="FF9900"/>
              </a:buClr>
              <a:buSzPct val="117857"/>
              <a:buFont typeface="Wingdings" panose="05000000000000000000" pitchFamily="2" charset="2"/>
              <a:buChar char="ì"/>
              <a:tabLst>
                <a:tab pos="426720" algn="l"/>
              </a:tabLst>
            </a:pP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Equipo</a:t>
            </a:r>
            <a:r>
              <a:rPr spc="3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0" dirty="0">
                <a:solidFill>
                  <a:srgbClr val="002060"/>
                </a:solidFill>
                <a:latin typeface="Gill Sans MT" panose="020B0502020104020203" pitchFamily="34" charset="0"/>
                <a:cs typeface="Verdana"/>
              </a:rPr>
              <a:t>docente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con</a:t>
            </a:r>
            <a:r>
              <a:rPr b="1" spc="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calidad</a:t>
            </a:r>
            <a:r>
              <a:rPr lang="es-VE" dirty="0">
                <a:latin typeface="Gill Sans MT" panose="020B0502020104020203" pitchFamily="34" charset="0"/>
                <a:cs typeface="Verdana"/>
              </a:rPr>
              <a:t> </a:t>
            </a:r>
            <a:r>
              <a:rPr b="1"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técnica</a:t>
            </a:r>
            <a:r>
              <a:rPr b="1" spc="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b="1" spc="-2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vocación</a:t>
            </a:r>
            <a:r>
              <a:rPr lang="es-VE"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.</a:t>
            </a:r>
            <a:endParaRPr dirty="0">
              <a:latin typeface="Gill Sans MT" panose="020B0502020104020203" pitchFamily="34" charset="0"/>
              <a:cs typeface="Verdana"/>
            </a:endParaRPr>
          </a:p>
          <a:p>
            <a:pPr marL="342900" indent="-342900">
              <a:lnSpc>
                <a:spcPct val="100000"/>
              </a:lnSpc>
              <a:spcBef>
                <a:spcPts val="55"/>
              </a:spcBef>
              <a:buClr>
                <a:srgbClr val="FF9900"/>
              </a:buClr>
              <a:buFont typeface="Wingdings" panose="05000000000000000000" pitchFamily="2" charset="2"/>
              <a:buChar char="ì"/>
            </a:pPr>
            <a:endParaRPr dirty="0">
              <a:latin typeface="Gill Sans MT" panose="020B0502020104020203" pitchFamily="34" charset="0"/>
              <a:cs typeface="Verdana"/>
            </a:endParaRPr>
          </a:p>
          <a:p>
            <a:pPr marL="342900" marR="33655" indent="-342900">
              <a:lnSpc>
                <a:spcPct val="96000"/>
              </a:lnSpc>
              <a:buClr>
                <a:srgbClr val="FF9900"/>
              </a:buClr>
              <a:buSzPct val="117857"/>
              <a:buFont typeface="Wingdings" panose="05000000000000000000" pitchFamily="2" charset="2"/>
              <a:buChar char="ì"/>
              <a:tabLst>
                <a:tab pos="197485" algn="l"/>
              </a:tabLst>
            </a:pPr>
            <a:r>
              <a:rPr b="1" spc="-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Coordinaciones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académic</a:t>
            </a:r>
            <a:r>
              <a:rPr lang="es-VE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pc="2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por </a:t>
            </a:r>
            <a:r>
              <a:rPr spc="-47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etapas,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coordinación</a:t>
            </a:r>
            <a:r>
              <a:rPr spc="114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</a:t>
            </a:r>
            <a:r>
              <a:rPr lang="es-VE" dirty="0"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evaluación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,</a:t>
            </a:r>
            <a:r>
              <a:rPr spc="5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coordinación</a:t>
            </a:r>
            <a:r>
              <a:rPr spc="1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cultural, </a:t>
            </a:r>
            <a:r>
              <a:rPr spc="-48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coordinación</a:t>
            </a:r>
            <a:r>
              <a:rPr spc="10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lang="es-VE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 deporte</a:t>
            </a:r>
            <a:r>
              <a:rPr lang="es-VE"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.</a:t>
            </a:r>
          </a:p>
          <a:p>
            <a:pPr marL="342900" marR="33655" indent="-342900">
              <a:lnSpc>
                <a:spcPct val="96000"/>
              </a:lnSpc>
              <a:buClr>
                <a:srgbClr val="FF9900"/>
              </a:buClr>
              <a:buSzPct val="117857"/>
              <a:buFont typeface="Wingdings" panose="05000000000000000000" pitchFamily="2" charset="2"/>
              <a:buChar char="ì"/>
              <a:tabLst>
                <a:tab pos="197485" algn="l"/>
              </a:tabLst>
            </a:pPr>
            <a:endParaRPr lang="es-VE" dirty="0">
              <a:latin typeface="Gill Sans MT" panose="020B0502020104020203" pitchFamily="34" charset="0"/>
              <a:cs typeface="Verdana"/>
            </a:endParaRPr>
          </a:p>
          <a:p>
            <a:pPr marL="342900" marR="33655" indent="-342900">
              <a:lnSpc>
                <a:spcPct val="96000"/>
              </a:lnSpc>
              <a:buClr>
                <a:srgbClr val="FF9900"/>
              </a:buClr>
              <a:buSzPct val="117857"/>
              <a:buFont typeface="Wingdings" panose="05000000000000000000" pitchFamily="2" charset="2"/>
              <a:buChar char="ì"/>
              <a:tabLst>
                <a:tab pos="197485" algn="l"/>
              </a:tabLst>
            </a:pPr>
            <a:r>
              <a:rPr b="1"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Orientación</a:t>
            </a:r>
            <a:r>
              <a:rPr b="1" spc="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escolar</a:t>
            </a:r>
            <a:r>
              <a:rPr lang="es-VE"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.</a:t>
            </a:r>
          </a:p>
          <a:p>
            <a:pPr marR="33655">
              <a:lnSpc>
                <a:spcPct val="96000"/>
              </a:lnSpc>
              <a:buClr>
                <a:srgbClr val="FF9900"/>
              </a:buClr>
              <a:buSzPct val="117857"/>
              <a:tabLst>
                <a:tab pos="197485" algn="l"/>
              </a:tabLst>
            </a:pPr>
            <a:endParaRPr lang="es-VE" b="1" spc="-10" dirty="0">
              <a:solidFill>
                <a:srgbClr val="001F5F"/>
              </a:solidFill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6459" y="1600200"/>
            <a:ext cx="3723640" cy="336181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42900" indent="-342900" algn="r">
              <a:lnSpc>
                <a:spcPct val="100000"/>
              </a:lnSpc>
              <a:spcBef>
                <a:spcPts val="15"/>
              </a:spcBef>
              <a:buClr>
                <a:srgbClr val="FF9900"/>
              </a:buClr>
              <a:buFont typeface="Wingdings" panose="05000000000000000000" pitchFamily="2" charset="2"/>
              <a:buChar char="ì"/>
            </a:pPr>
            <a:endParaRPr dirty="0">
              <a:latin typeface="Gill Sans MT" panose="020B0502020104020203" pitchFamily="34" charset="0"/>
              <a:cs typeface="Verdana"/>
            </a:endParaRPr>
          </a:p>
          <a:p>
            <a:pPr marL="102235" marR="142240" indent="-342900" algn="r"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504190" algn="l"/>
                <a:tab pos="1294765" algn="l"/>
              </a:tabLst>
            </a:pPr>
            <a:r>
              <a:rPr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Instalaciones</a:t>
            </a:r>
            <a:r>
              <a:rPr b="1" spc="2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b="1"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acordes</a:t>
            </a:r>
            <a:r>
              <a:rPr b="1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para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el </a:t>
            </a:r>
            <a:r>
              <a:rPr spc="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desarrollo</a:t>
            </a:r>
            <a:r>
              <a:rPr lang="es-VE"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las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potencialidades</a:t>
            </a:r>
            <a:r>
              <a:rPr spc="8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y 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capacidades</a:t>
            </a:r>
            <a:r>
              <a:rPr spc="4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</a:t>
            </a:r>
            <a:r>
              <a:rPr spc="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5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nuestros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estudiantes</a:t>
            </a:r>
            <a:r>
              <a:rPr lang="es-VE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.</a:t>
            </a:r>
            <a:endParaRPr dirty="0">
              <a:latin typeface="Gill Sans MT" panose="020B0502020104020203" pitchFamily="34" charset="0"/>
              <a:cs typeface="Verdana"/>
            </a:endParaRPr>
          </a:p>
          <a:p>
            <a:pPr marL="800100" lvl="1" indent="-342900" algn="r">
              <a:lnSpc>
                <a:spcPct val="100000"/>
              </a:lnSpc>
              <a:spcBef>
                <a:spcPts val="55"/>
              </a:spcBef>
              <a:buClr>
                <a:srgbClr val="FF9900"/>
              </a:buClr>
              <a:buFont typeface="Wingdings" panose="05000000000000000000" pitchFamily="2" charset="2"/>
              <a:buChar char="ì"/>
            </a:pPr>
            <a:endParaRPr dirty="0">
              <a:latin typeface="Gill Sans MT" panose="020B0502020104020203" pitchFamily="34" charset="0"/>
              <a:cs typeface="Verdana"/>
            </a:endParaRPr>
          </a:p>
          <a:p>
            <a:pPr marL="400685" marR="28575" indent="-34290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45440" algn="l"/>
                <a:tab pos="1500505" algn="l"/>
              </a:tabLst>
            </a:pP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Espacios</a:t>
            </a:r>
            <a:r>
              <a:rPr spc="5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</a:t>
            </a:r>
            <a:r>
              <a:rPr spc="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lectura,</a:t>
            </a:r>
            <a:r>
              <a:rPr spc="3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lang="es-VE" spc="3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laboratorio de ciencias, sala 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de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computación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,</a:t>
            </a:r>
            <a:r>
              <a:rPr lang="es-VE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0" dirty="0" err="1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cancha</a:t>
            </a:r>
            <a:r>
              <a:rPr lang="es-VE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cantina</a:t>
            </a:r>
            <a:r>
              <a:rPr spc="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escolar</a:t>
            </a:r>
            <a:r>
              <a:rPr lang="es-VE" spc="-15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, plataforma educativa en línea</a:t>
            </a:r>
          </a:p>
          <a:p>
            <a:pPr marL="400685" marR="28575" indent="-34290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45440" algn="l"/>
                <a:tab pos="1500505" algn="l"/>
              </a:tabLst>
            </a:pPr>
            <a:endParaRPr lang="es-VE" spc="-15" dirty="0">
              <a:solidFill>
                <a:srgbClr val="001F5F"/>
              </a:solidFill>
              <a:latin typeface="Gill Sans MT" panose="020B0502020104020203" pitchFamily="34" charset="0"/>
              <a:cs typeface="Verdana"/>
            </a:endParaRPr>
          </a:p>
          <a:p>
            <a:pPr marL="400685" marR="28575" indent="-342900" algn="r"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45440" algn="l"/>
                <a:tab pos="1500505" algn="l"/>
              </a:tabLst>
            </a:pPr>
            <a:r>
              <a:rPr lang="es-VE" b="1" spc="-10" dirty="0">
                <a:solidFill>
                  <a:srgbClr val="001F5F"/>
                </a:solidFill>
                <a:latin typeface="Gill Sans MT" panose="020B0502020104020203" pitchFamily="34" charset="0"/>
                <a:cs typeface="Verdana"/>
              </a:rPr>
              <a:t>Servicio de salud.</a:t>
            </a:r>
            <a:endParaRPr lang="es-VE" dirty="0">
              <a:latin typeface="Gill Sans MT" panose="020B0502020104020203" pitchFamily="34" charset="0"/>
              <a:cs typeface="Verdana"/>
            </a:endParaRPr>
          </a:p>
          <a:p>
            <a:pPr marL="400685" marR="28575" indent="-34290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45440" algn="l"/>
                <a:tab pos="1500505" algn="l"/>
              </a:tabLst>
            </a:pPr>
            <a:endParaRPr dirty="0"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838200"/>
            <a:ext cx="3279887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buClr>
                <a:srgbClr val="FF9900"/>
              </a:buClr>
            </a:pPr>
            <a:r>
              <a:rPr sz="32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/>
              </a:rPr>
              <a:t>Contamos</a:t>
            </a:r>
            <a:r>
              <a:rPr sz="3200" b="1" spc="-14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/>
              </a:rPr>
              <a:t>con…</a:t>
            </a:r>
            <a:endParaRPr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222513" y="1012555"/>
            <a:ext cx="3508487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buClr>
                <a:srgbClr val="FF9900"/>
              </a:buClr>
            </a:pPr>
            <a:r>
              <a:rPr lang="es-VE" sz="28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/>
              </a:rPr>
              <a:t>Alianzas educativas</a:t>
            </a:r>
            <a:endParaRPr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99" y="1905000"/>
            <a:ext cx="983727" cy="10084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574" y="1941552"/>
            <a:ext cx="2127922" cy="89327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574" y="2001546"/>
            <a:ext cx="1362952" cy="96775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1" y="1914658"/>
            <a:ext cx="2211574" cy="9913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952668"/>
            <a:ext cx="1524000" cy="12841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521" y="3018428"/>
            <a:ext cx="1334479" cy="13869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600" y="3171163"/>
            <a:ext cx="1513840" cy="87547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5287" y="4493586"/>
            <a:ext cx="1166914" cy="115422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1800" y="3194455"/>
            <a:ext cx="1331126" cy="10023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A1B4B26-B30A-7BA4-2E25-CA376DD57B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3486" y="4493586"/>
            <a:ext cx="1182514" cy="121874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A71AE36-410F-6B72-5783-335449AB10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3560" y="4458026"/>
            <a:ext cx="1524000" cy="117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13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101972" y="990451"/>
            <a:ext cx="304736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¿Qué</a:t>
            </a:r>
            <a:r>
              <a:rPr sz="2800" b="1" spc="-10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ofrecemos?</a:t>
            </a:r>
            <a:endParaRPr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sz="half" idx="4294967295"/>
          </p:nvPr>
        </p:nvSpPr>
        <p:spPr>
          <a:xfrm>
            <a:off x="785493" y="2084536"/>
            <a:ext cx="3716338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8309" marR="5080" indent="-448309">
              <a:lnSpc>
                <a:spcPct val="100000"/>
              </a:lnSpc>
              <a:spcBef>
                <a:spcPts val="9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448309" algn="l"/>
                <a:tab pos="448945" algn="l"/>
              </a:tabLst>
            </a:pP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Diseño</a:t>
            </a:r>
            <a:r>
              <a:rPr sz="1800" spc="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curricular</a:t>
            </a:r>
            <a:r>
              <a:rPr sz="1800" spc="5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ajustado </a:t>
            </a:r>
            <a:r>
              <a:rPr sz="1800" spc="-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2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los </a:t>
            </a:r>
            <a:r>
              <a:rPr sz="1800" spc="-48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lineamientos</a:t>
            </a:r>
            <a:r>
              <a:rPr sz="1800" spc="9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del</a:t>
            </a:r>
            <a:r>
              <a:rPr sz="1800" spc="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MPPE</a:t>
            </a:r>
            <a:r>
              <a:rPr lang="es-VE"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sz="1800" spc="-10"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8"/>
          <p:cNvSpPr txBox="1">
            <a:spLocks noGrp="1"/>
          </p:cNvSpPr>
          <p:nvPr>
            <p:ph sz="half" idx="4294967295"/>
          </p:nvPr>
        </p:nvSpPr>
        <p:spPr>
          <a:xfrm>
            <a:off x="0" y="3962400"/>
            <a:ext cx="3182938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0210" marR="19050" lvl="1" indent="-28575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475615" algn="l"/>
                <a:tab pos="476250" algn="l"/>
                <a:tab pos="1257935" algn="l"/>
              </a:tabLst>
            </a:pPr>
            <a:r>
              <a:rPr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es-VE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Areas</a:t>
            </a:r>
            <a:r>
              <a:rPr spc="5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complementarias</a:t>
            </a:r>
            <a:endParaRPr spc="-15"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8"/>
          <p:cNvSpPr txBox="1">
            <a:spLocks noGrp="1"/>
          </p:cNvSpPr>
          <p:nvPr>
            <p:ph sz="half" idx="4294967295"/>
          </p:nvPr>
        </p:nvSpPr>
        <p:spPr>
          <a:xfrm>
            <a:off x="4675221" y="1520500"/>
            <a:ext cx="3716337" cy="2594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0210" marR="19050" lvl="1" indent="-28575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475615" algn="l"/>
                <a:tab pos="476250" algn="l"/>
                <a:tab pos="1257935" algn="l"/>
              </a:tabLst>
            </a:pPr>
            <a:endParaRPr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472440" marR="27305" indent="-439420" algn="r">
              <a:lnSpc>
                <a:spcPct val="100000"/>
              </a:lnSpc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469265" algn="l"/>
                <a:tab pos="469900" algn="l"/>
                <a:tab pos="1268095" algn="l"/>
                <a:tab pos="1642745" algn="l"/>
                <a:tab pos="2610485" algn="l"/>
              </a:tabLst>
            </a:pP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Grupos</a:t>
            </a:r>
            <a:r>
              <a:rPr sz="1800" spc="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creación,</a:t>
            </a:r>
            <a:r>
              <a:rPr sz="1800" spc="4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recreación </a:t>
            </a:r>
            <a:r>
              <a:rPr sz="1800" spc="-47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sz="1800" spc="47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producción:</a:t>
            </a:r>
            <a:r>
              <a:rPr sz="1800" spc="6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pintura,</a:t>
            </a:r>
            <a:r>
              <a:rPr sz="1800" spc="3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club</a:t>
            </a:r>
            <a:r>
              <a:rPr sz="1800" spc="2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sz="1800" spc="-48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lectura,</a:t>
            </a:r>
            <a:r>
              <a:rPr sz="1800" spc="3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sociedad</a:t>
            </a:r>
            <a:r>
              <a:rPr sz="1800" spc="6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bolivariana,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brigada</a:t>
            </a:r>
            <a:r>
              <a:rPr lang="es-ES"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ambientalista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sz="1800" spc="8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danza, </a:t>
            </a:r>
            <a:r>
              <a:rPr sz="1800"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ajedrez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lang="es-ES"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estudiantina, </a:t>
            </a:r>
            <a:r>
              <a:rPr sz="1800"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teatro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lang="es-VE"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coro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sz="1800" spc="2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club</a:t>
            </a:r>
            <a:r>
              <a:rPr sz="1800" spc="2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sz="1800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ciencias</a:t>
            </a:r>
            <a:r>
              <a:rPr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lang="es-VE" sz="1800" spc="4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z="1800"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football</a:t>
            </a:r>
            <a:r>
              <a:rPr lang="es-VE" sz="1800"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atletismo, banda seca, Voleibol. Audio visual. Oratoria</a:t>
            </a:r>
            <a:endParaRPr sz="1800" spc="-15"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785493" y="3352800"/>
            <a:ext cx="3517265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0"/>
              </a:spcBef>
              <a:buClr>
                <a:srgbClr val="FF9900"/>
              </a:buClr>
              <a:buSzPct val="122222"/>
              <a:buFont typeface="Wingdings" panose="05000000000000000000" pitchFamily="2" charset="2"/>
              <a:buChar char="ì"/>
              <a:tabLst>
                <a:tab pos="299720" algn="l"/>
              </a:tabLst>
            </a:pPr>
            <a:r>
              <a:rPr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Actividades</a:t>
            </a:r>
            <a:r>
              <a:rPr spc="6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cívicas</a:t>
            </a:r>
            <a:r>
              <a:rPr lang="es-VE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</a:t>
            </a:r>
            <a:r>
              <a:rPr spc="3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culturales</a:t>
            </a:r>
            <a:r>
              <a:rPr spc="6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diarias</a:t>
            </a:r>
            <a:r>
              <a:rPr lang="es-VE" spc="-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bject 6"/>
          <p:cNvSpPr txBox="1"/>
          <p:nvPr/>
        </p:nvSpPr>
        <p:spPr>
          <a:xfrm>
            <a:off x="510855" y="2438400"/>
            <a:ext cx="4114800" cy="90787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2">
              <a:lnSpc>
                <a:spcPct val="100000"/>
              </a:lnSpc>
              <a:spcBef>
                <a:spcPts val="35"/>
              </a:spcBef>
              <a:buClr>
                <a:srgbClr val="FF9900"/>
              </a:buClr>
            </a:pPr>
            <a:endParaRPr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54990" marR="256540" lvl="1" indent="-292735">
              <a:lnSpc>
                <a:spcPts val="1610"/>
              </a:lnSpc>
              <a:buClr>
                <a:srgbClr val="FF9900"/>
              </a:buClr>
              <a:buSzPct val="122222"/>
              <a:buFont typeface="Wingdings" panose="05000000000000000000" pitchFamily="2" charset="2"/>
              <a:buChar char="ì"/>
              <a:tabLst>
                <a:tab pos="549275" algn="l"/>
              </a:tabLst>
            </a:pP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Preparación</a:t>
            </a:r>
            <a:r>
              <a:rPr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para</a:t>
            </a:r>
            <a:r>
              <a:rPr spc="-3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olimpiadas</a:t>
            </a:r>
            <a:r>
              <a:rPr spc="5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de </a:t>
            </a:r>
            <a:r>
              <a:rPr spc="-459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matemáticas,</a:t>
            </a:r>
            <a:r>
              <a:rPr spc="4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lengua</a:t>
            </a:r>
            <a:r>
              <a:rPr spc="1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</a:t>
            </a:r>
            <a:r>
              <a:rPr spc="2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5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eventos</a:t>
            </a:r>
            <a:r>
              <a:rPr lang="es-VE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científicos</a:t>
            </a:r>
            <a:r>
              <a:rPr lang="es-VE" spc="-10" dirty="0">
                <a:solidFill>
                  <a:srgbClr val="00206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rgbClr val="002060"/>
              </a:solidFill>
              <a:latin typeface="Gill Sans MT" panose="020B0502020104020203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5"/>
          <p:cNvSpPr txBox="1"/>
          <p:nvPr/>
        </p:nvSpPr>
        <p:spPr>
          <a:xfrm>
            <a:off x="280671" y="5715000"/>
            <a:ext cx="3986529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 algn="r">
              <a:lnSpc>
                <a:spcPct val="100000"/>
              </a:lnSpc>
              <a:spcBef>
                <a:spcPts val="9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720" algn="l"/>
              </a:tabLst>
            </a:pPr>
            <a:r>
              <a:rPr lang="es-VE" spc="-35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Seguridad </a:t>
            </a:r>
            <a:r>
              <a:rPr lang="es-VE" spc="-235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 </a:t>
            </a:r>
            <a:r>
              <a:rPr lang="es-VE" spc="5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para</a:t>
            </a:r>
            <a:r>
              <a:rPr lang="es-VE" spc="-3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s-VE" spc="-7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nuestros</a:t>
            </a:r>
            <a:r>
              <a:rPr lang="es-VE" spc="-21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 </a:t>
            </a:r>
            <a:r>
              <a:rPr lang="es-VE" spc="-3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estudiantes.</a:t>
            </a:r>
            <a:endParaRPr lang="es-VE" dirty="0">
              <a:latin typeface="Gill Sans MT" panose="020B05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7"/>
          <p:cNvSpPr txBox="1"/>
          <p:nvPr/>
        </p:nvSpPr>
        <p:spPr>
          <a:xfrm>
            <a:off x="685800" y="4343400"/>
            <a:ext cx="3764915" cy="11330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95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Atención individualizada al estudiante y comunicación directa con el representante.</a:t>
            </a:r>
          </a:p>
          <a:p>
            <a:pPr marL="311150" indent="-299085">
              <a:lnSpc>
                <a:spcPct val="100000"/>
              </a:lnSpc>
              <a:spcBef>
                <a:spcPts val="95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785" algn="l"/>
              </a:tabLst>
            </a:pPr>
            <a:endParaRPr lang="es-VE" dirty="0">
              <a:solidFill>
                <a:srgbClr val="002060"/>
              </a:solidFill>
              <a:latin typeface="Gill Sans MT" panose="020B05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8"/>
          <p:cNvSpPr txBox="1"/>
          <p:nvPr/>
        </p:nvSpPr>
        <p:spPr>
          <a:xfrm>
            <a:off x="4959272" y="5024862"/>
            <a:ext cx="3383915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>
              <a:spcBef>
                <a:spcPts val="9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Servicio de salud: aplicación de flúor, revisión odontológica, esquema de vacunación.</a:t>
            </a:r>
          </a:p>
        </p:txBody>
      </p:sp>
      <p:sp>
        <p:nvSpPr>
          <p:cNvPr id="17" name="object 9"/>
          <p:cNvSpPr txBox="1"/>
          <p:nvPr/>
        </p:nvSpPr>
        <p:spPr>
          <a:xfrm>
            <a:off x="4116384" y="4588259"/>
            <a:ext cx="2970216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 algn="r">
              <a:lnSpc>
                <a:spcPct val="100000"/>
              </a:lnSpc>
              <a:spcBef>
                <a:spcPts val="9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720" algn="l"/>
              </a:tabLst>
            </a:pPr>
            <a:r>
              <a:rPr lang="es-VE" spc="-5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Escuela</a:t>
            </a:r>
            <a:r>
              <a:rPr lang="es-VE" spc="1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s-VE" spc="5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para</a:t>
            </a:r>
            <a:r>
              <a:rPr lang="es-VE" spc="-75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s-VE" spc="10" dirty="0">
                <a:solidFill>
                  <a:srgbClr val="001F5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Padres.</a:t>
            </a:r>
            <a:endParaRPr lang="es-VE" dirty="0">
              <a:latin typeface="Gill Sans MT" panose="020B05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12"/>
          <p:cNvSpPr txBox="1"/>
          <p:nvPr/>
        </p:nvSpPr>
        <p:spPr>
          <a:xfrm>
            <a:off x="4800600" y="4130418"/>
            <a:ext cx="263017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r">
              <a:lnSpc>
                <a:spcPct val="100000"/>
              </a:lnSpc>
              <a:spcBef>
                <a:spcPts val="95"/>
              </a:spcBef>
              <a:buClr>
                <a:srgbClr val="FF9900"/>
              </a:buClr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Orientación vocacional.</a:t>
            </a:r>
          </a:p>
        </p:txBody>
      </p:sp>
      <p:sp>
        <p:nvSpPr>
          <p:cNvPr id="19" name="object 11"/>
          <p:cNvSpPr txBox="1"/>
          <p:nvPr/>
        </p:nvSpPr>
        <p:spPr>
          <a:xfrm>
            <a:off x="654685" y="5257800"/>
            <a:ext cx="3383915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0"/>
              </a:spcBef>
              <a:buClr>
                <a:srgbClr val="FF9900"/>
              </a:buClr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Asesorías y apoyo docente.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116262" y="884921"/>
            <a:ext cx="306387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Perfil</a:t>
            </a:r>
            <a:r>
              <a:rPr sz="2800" b="1" spc="-1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800" b="1" spc="-4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Unefista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00" y="2133600"/>
            <a:ext cx="348985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spc="-1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Dinámico</a:t>
            </a: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capaz de </a:t>
            </a:r>
            <a:r>
              <a:rPr spc="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4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</a:t>
            </a:r>
            <a:r>
              <a:rPr spc="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4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</a:t>
            </a:r>
            <a:r>
              <a:rPr spc="5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lang="es-VE" spc="50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arse</a:t>
            </a:r>
            <a:r>
              <a:rPr spc="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spc="-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al cambio</a:t>
            </a: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rgbClr val="002060"/>
              </a:solidFill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3000" y="2057400"/>
            <a:ext cx="332831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Creativo, espontáneo, curioso,  sensible, imaginativo, expresivo.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600" y="2743200"/>
            <a:ext cx="332831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Libre de discernir, analizar,     reflexionar, argumentar y actuar.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2330" y="3352800"/>
            <a:ext cx="378587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Con compromiso para dar lo mejor de sí.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22325" y="3886200"/>
            <a:ext cx="39020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spc="5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</a:t>
            </a:r>
            <a:r>
              <a:rPr spc="4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o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spc="-1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7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7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spc="-8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</a:t>
            </a:r>
            <a:r>
              <a:rPr spc="-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í</a:t>
            </a:r>
            <a:r>
              <a:rPr spc="-8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spc="-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spc="-6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u</a:t>
            </a:r>
            <a:r>
              <a:rPr spc="-15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7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3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spc="-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spc="-1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v</a:t>
            </a:r>
            <a:r>
              <a:rPr spc="-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3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spc="-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spc="-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spc="-3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g</a:t>
            </a:r>
            <a:r>
              <a:rPr spc="-2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-3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</a:t>
            </a:r>
            <a:r>
              <a:rPr spc="-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spc="-3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ó</a:t>
            </a:r>
            <a:r>
              <a:rPr spc="-2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,</a:t>
            </a:r>
            <a:r>
              <a:rPr spc="-14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ca</a:t>
            </a:r>
            <a:r>
              <a:rPr spc="4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</a:t>
            </a:r>
            <a:r>
              <a:rPr spc="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z</a:t>
            </a:r>
            <a:r>
              <a:rPr spc="3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7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d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3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7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</a:t>
            </a:r>
            <a:r>
              <a:rPr spc="-8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o</a:t>
            </a:r>
            <a:r>
              <a:rPr spc="-6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spc="-7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spc="-6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spc="-8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spc="-6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u</a:t>
            </a:r>
            <a:r>
              <a:rPr spc="-4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i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lang="es-ES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pe</a:t>
            </a:r>
            <a:r>
              <a:rPr spc="-10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spc="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m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nen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spc="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20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me</a:t>
            </a:r>
            <a:r>
              <a:rPr spc="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n</a:t>
            </a:r>
            <a:r>
              <a:rPr spc="-20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t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14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l</a:t>
            </a:r>
            <a:r>
              <a:rPr spc="-10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conocimiento.</a:t>
            </a:r>
            <a:endParaRPr dirty="0">
              <a:solidFill>
                <a:srgbClr val="002060"/>
              </a:solidFill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3564" y="4724400"/>
            <a:ext cx="34353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Agradecido, generoso, solidario, honrado, con amor por la vida,  la paz   y  la libertad.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76800" y="2667000"/>
            <a:ext cx="298958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5080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Que reconozca a la familia como la  base fundamental de la sociedad.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860925" y="3657600"/>
            <a:ext cx="367347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785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Que valore cada experiencia como fuente de aprendizaje.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22325" y="5673461"/>
            <a:ext cx="3749675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Que reconozca el valor al trabajo, el estudio y el mérito.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tabLst>
                <a:tab pos="299085" algn="l"/>
                <a:tab pos="299720" algn="l"/>
              </a:tabLst>
            </a:pPr>
            <a:endParaRPr dirty="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76800" y="4343400"/>
            <a:ext cx="34971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5080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Que respete los derechos y deberes y  asuma responsabilidades.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914747" y="5289761"/>
            <a:ext cx="380189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5080" indent="-299085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311150" algn="l"/>
                <a:tab pos="311785" algn="l"/>
              </a:tabLst>
            </a:pP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Que se exprese de manera clara y coherente.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876800" y="6028621"/>
            <a:ext cx="21098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ì"/>
              <a:tabLst>
                <a:tab pos="299085" algn="l"/>
                <a:tab pos="299720" algn="l"/>
              </a:tabLst>
            </a:pPr>
            <a:r>
              <a:rPr spc="3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Q</a:t>
            </a:r>
            <a:r>
              <a:rPr spc="5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u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6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9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-1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m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e</a:t>
            </a:r>
            <a:r>
              <a:rPr spc="-60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a</a:t>
            </a:r>
            <a:r>
              <a:rPr spc="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-100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u</a:t>
            </a:r>
            <a:r>
              <a:rPr spc="-175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spc="6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pa</a:t>
            </a:r>
            <a:r>
              <a:rPr spc="-45"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í</a:t>
            </a:r>
            <a:r>
              <a:rPr dirty="0" err="1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s-VE" dirty="0">
                <a:solidFill>
                  <a:srgbClr val="002060"/>
                </a:solidFill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rgbClr val="002060"/>
              </a:solidFill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1143000" y="1519463"/>
            <a:ext cx="7230985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85825">
              <a:lnSpc>
                <a:spcPct val="100000"/>
              </a:lnSpc>
              <a:spcBef>
                <a:spcPts val="1875"/>
              </a:spcBef>
            </a:pPr>
            <a:r>
              <a:rPr sz="2400" spc="-65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sz="2400" spc="-235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25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estudiante</a:t>
            </a:r>
            <a:r>
              <a:rPr sz="2400" spc="-12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8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egresado</a:t>
            </a:r>
            <a:r>
              <a:rPr sz="2400" b="1" spc="-204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4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400" spc="-25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7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nuestras</a:t>
            </a:r>
            <a:r>
              <a:rPr sz="2400" spc="-12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spc="-5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institución</a:t>
            </a:r>
            <a:r>
              <a:rPr sz="2400" spc="-21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VE" sz="2400" spc="55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será:</a:t>
            </a:r>
            <a:endParaRPr sz="24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985139" y="1058039"/>
            <a:ext cx="2550465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cultura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981" y="2103187"/>
            <a:ext cx="3200400" cy="17661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36" y="2118293"/>
            <a:ext cx="2857500" cy="173598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167" y="4104282"/>
            <a:ext cx="3408833" cy="244319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819400" y="979813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DEB2370-66A8-C5F6-1276-71E85C22C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372" y="4083962"/>
            <a:ext cx="2989564" cy="24005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944284" y="1073279"/>
            <a:ext cx="2550465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cultura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19400" y="979813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0E390A8-0674-F9D1-EDAF-BA618F1C2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4398295"/>
            <a:ext cx="5283017" cy="22647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63975B-1C27-9DC5-67A1-B4B53ECEF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7" y="1779906"/>
            <a:ext cx="4343400" cy="244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24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819" y="1940047"/>
            <a:ext cx="3122876" cy="21812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09" y="4119669"/>
            <a:ext cx="1894576" cy="217036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13" y="4319154"/>
            <a:ext cx="3132668" cy="19708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030535"/>
            <a:ext cx="3562350" cy="2000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286" y="4184954"/>
            <a:ext cx="1845801" cy="2162506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3581400" y="897867"/>
            <a:ext cx="411480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deporte y recreación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33600" y="839961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/>
          <p:cNvSpPr txBox="1"/>
          <p:nvPr/>
        </p:nvSpPr>
        <p:spPr>
          <a:xfrm>
            <a:off x="3581400" y="938507"/>
            <a:ext cx="411480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deporte y recreación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33600" y="839961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6D14053-7DAF-53C3-4F62-134B5177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636540"/>
            <a:ext cx="2259337" cy="25727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519760E-70AE-E882-D5BB-A53636D41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579162"/>
            <a:ext cx="2938234" cy="23494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B6FAA2F-A4E2-B400-0862-60E656F45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3733800"/>
            <a:ext cx="2476500" cy="25098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7B3469-F2F9-0F6E-9B41-568F97C875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87" y="4445526"/>
            <a:ext cx="469582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33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2" y="4270798"/>
            <a:ext cx="2667000" cy="20150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" y="1874038"/>
            <a:ext cx="2209800" cy="21722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40" y="1944823"/>
            <a:ext cx="1411240" cy="17668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4375" y="1940233"/>
            <a:ext cx="2678849" cy="17811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2686" y="4088265"/>
            <a:ext cx="2163480" cy="2192520"/>
          </a:xfrm>
          <a:prstGeom prst="rect">
            <a:avLst/>
          </a:prstGeom>
        </p:spPr>
      </p:pic>
      <p:sp>
        <p:nvSpPr>
          <p:cNvPr id="11" name="object 5"/>
          <p:cNvSpPr txBox="1"/>
          <p:nvPr/>
        </p:nvSpPr>
        <p:spPr>
          <a:xfrm>
            <a:off x="3448052" y="1012938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educación en valores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209800" y="934712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C1B5C85-1478-5215-7342-7A0818702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3960555"/>
            <a:ext cx="1941828" cy="2747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423981"/>
            <a:ext cx="2795360" cy="22336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1" y="2272054"/>
            <a:ext cx="2386740" cy="1987658"/>
          </a:xfrm>
          <a:prstGeom prst="rect">
            <a:avLst/>
          </a:prstGeom>
        </p:spPr>
      </p:pic>
      <p:sp>
        <p:nvSpPr>
          <p:cNvPr id="10" name="object 5"/>
          <p:cNvSpPr txBox="1"/>
          <p:nvPr/>
        </p:nvSpPr>
        <p:spPr>
          <a:xfrm>
            <a:off x="3946155" y="860506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excelencia académica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459561" y="43733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4EE1A9-7672-3BFD-7AA7-065D63753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97" y="1219200"/>
            <a:ext cx="2386739" cy="2743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88A11FB-F832-4A9C-75B7-025B87EA9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88311"/>
            <a:ext cx="2262803" cy="29850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600" y="4607338"/>
            <a:ext cx="35433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464560" y="1002695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calidad educativa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52700" y="924469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28D7CA8-4ECB-E59B-0DE4-5F8ACECA0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96" y="1719728"/>
            <a:ext cx="4278028" cy="28522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1EA9323-AD4A-16BB-E8C7-9B4CFB6A6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392" y="3014781"/>
            <a:ext cx="3390108" cy="346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28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766195"/>
            <a:ext cx="2598712" cy="17977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45" y="1763468"/>
            <a:ext cx="2123732" cy="2780591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2590957" y="938265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investigación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438400" y="860039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3B74-3DC1-C14E-4481-E45E245C2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054" y="1963527"/>
            <a:ext cx="1752600" cy="238047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5AB2DE1-4307-1D37-752F-1FAA7B069A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63" y="2057400"/>
            <a:ext cx="1752600" cy="311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30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787BAB-368F-BF32-FB71-6288BB0C96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54" y="1633908"/>
            <a:ext cx="4165600" cy="23431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7F0284-500A-8123-9BAE-494E93461C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98348"/>
            <a:ext cx="2309813" cy="410633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C3BB246-B8B8-4454-76B7-335D9E85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08" y="4480024"/>
            <a:ext cx="5034772" cy="18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4F657462-BD47-3727-5D5E-E1E066309EFF}"/>
              </a:ext>
            </a:extLst>
          </p:cNvPr>
          <p:cNvSpPr txBox="1"/>
          <p:nvPr/>
        </p:nvSpPr>
        <p:spPr>
          <a:xfrm>
            <a:off x="4917440" y="840316"/>
            <a:ext cx="289560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innovación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C2BDA31-366B-EFB3-AEE4-B09A61DB5F36}"/>
              </a:ext>
            </a:extLst>
          </p:cNvPr>
          <p:cNvSpPr txBox="1"/>
          <p:nvPr/>
        </p:nvSpPr>
        <p:spPr>
          <a:xfrm>
            <a:off x="3200400" y="786825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</p:spTree>
    <p:extLst>
      <p:ext uri="{BB962C8B-B14F-4D97-AF65-F5344CB8AC3E}">
        <p14:creationId xmlns:p14="http://schemas.microsoft.com/office/powerpoint/2010/main" val="3375978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54" y="2180859"/>
            <a:ext cx="3657600" cy="206197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195512"/>
            <a:ext cx="2943225" cy="23455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192" y="4343400"/>
            <a:ext cx="2564682" cy="1920119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4343400" y="1091164"/>
            <a:ext cx="228600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futuro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743200" y="101293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</p:spTree>
    <p:extLst>
      <p:ext uri="{BB962C8B-B14F-4D97-AF65-F5344CB8AC3E}">
        <p14:creationId xmlns:p14="http://schemas.microsoft.com/office/powerpoint/2010/main" val="1440634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B3B421-6E77-D48B-58E8-E921F93C2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00" y="1709560"/>
            <a:ext cx="1964523" cy="2938640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189D41DD-96A7-0CB7-A320-2EAF3092DDDB}"/>
              </a:ext>
            </a:extLst>
          </p:cNvPr>
          <p:cNvSpPr txBox="1"/>
          <p:nvPr/>
        </p:nvSpPr>
        <p:spPr>
          <a:xfrm>
            <a:off x="4419600" y="1052050"/>
            <a:ext cx="2286000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salud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D23C7D-14C1-9C7E-5197-9BF3A9BEE3BF}"/>
              </a:ext>
            </a:extLst>
          </p:cNvPr>
          <p:cNvSpPr txBox="1"/>
          <p:nvPr/>
        </p:nvSpPr>
        <p:spPr>
          <a:xfrm>
            <a:off x="2819400" y="989554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90FC28F-9630-65F2-8A41-7B5E8EEA0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744842"/>
            <a:ext cx="1828800" cy="24853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EB21AAF-B32F-5B06-2B2A-D44F6AB34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205480"/>
            <a:ext cx="1928813" cy="3429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C7718A2-1191-6386-7149-9E069784E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5614" y="4343400"/>
            <a:ext cx="3005786" cy="219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620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049" y="2362199"/>
            <a:ext cx="2071302" cy="3305175"/>
          </a:xfrm>
          <a:prstGeom prst="rect">
            <a:avLst/>
          </a:prstGeom>
        </p:spPr>
      </p:pic>
      <p:sp>
        <p:nvSpPr>
          <p:cNvPr id="4" name="object 5"/>
          <p:cNvSpPr txBox="1"/>
          <p:nvPr/>
        </p:nvSpPr>
        <p:spPr>
          <a:xfrm>
            <a:off x="4079316" y="1091164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Escuela para todos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420658" y="101293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556" y="4267200"/>
            <a:ext cx="3929343" cy="20701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C42FDF0-5C85-55FC-B616-A98027D2B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305" y="2104261"/>
            <a:ext cx="3896594" cy="177097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81200"/>
            <a:ext cx="1905000" cy="27282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219368"/>
            <a:ext cx="3309938" cy="2341259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4114800" y="105205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Somos familia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52700" y="101293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348239A-6C68-AB49-752A-658FACFA0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597711"/>
            <a:ext cx="27432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1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B7D8C48-C4B4-FB2E-92D2-855E139DF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80" y="1575375"/>
            <a:ext cx="3124200" cy="3905250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80F811C7-9F16-2CB3-44BC-70385805FFB5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E27AB8-F86E-FAA0-CE8B-27CA4FFD6C82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1BB643-8214-DC00-99D0-BC929EF36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86" y="582749"/>
            <a:ext cx="1132114" cy="914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52F120-417C-D9AB-F726-A33DEF6E4939}"/>
              </a:ext>
            </a:extLst>
          </p:cNvPr>
          <p:cNvSpPr txBox="1"/>
          <p:nvPr/>
        </p:nvSpPr>
        <p:spPr>
          <a:xfrm>
            <a:off x="1288297" y="5715000"/>
            <a:ext cx="6815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2060"/>
                </a:solidFill>
              </a:rPr>
              <a:t>Mayor representación del Estado Monagas con 35 estudiantes</a:t>
            </a:r>
          </a:p>
          <a:p>
            <a:pPr algn="ctr"/>
            <a:r>
              <a:rPr lang="es-ES" sz="2000" dirty="0">
                <a:solidFill>
                  <a:srgbClr val="002060"/>
                </a:solidFill>
              </a:rPr>
              <a:t>1er Lugar en gramática a nivel Nacional.</a:t>
            </a:r>
            <a:endParaRPr lang="es-VE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84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FCD6B8DF-E286-74B9-98FE-120406C0C0F0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BCE842D-7149-2CC3-884C-3A57618759C5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EB7B88A2-721F-FA9C-6906-33841F4F4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96" y="1575375"/>
            <a:ext cx="3505199" cy="232228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DF3EDEB-418C-562C-B0BA-C51B975F1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86" y="582749"/>
            <a:ext cx="1132114" cy="9144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44ACFBE-9049-0051-2539-AF0605D5B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397" y="4061506"/>
            <a:ext cx="3338258" cy="2341116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885B6747-18CE-BF05-4B7C-95E3E06DA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4078424"/>
            <a:ext cx="3230879" cy="224943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1099CD6-A251-6A4E-8F1D-844E727EC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5228" y="2046517"/>
            <a:ext cx="3505199" cy="13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72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FF1E69AE-88FF-04C2-C445-A97237B006E7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F7F0E7-75A4-158A-7A7D-C02F1403AB54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88D0D12-1326-EB57-ABC0-D8183E7EF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7" y="1497149"/>
            <a:ext cx="3085148" cy="22574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598E963-04E1-3534-E1DD-B4430458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295" y="1556582"/>
            <a:ext cx="3234748" cy="21791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BFC969-7EC4-B14F-0976-E240906E8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3814007"/>
            <a:ext cx="2819400" cy="269353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DF99116-BB86-40B6-5C26-D17F29C78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386" y="582749"/>
            <a:ext cx="113211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55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6857FD-9C48-DA84-1EE1-F0D201A4D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47651"/>
            <a:ext cx="3295650" cy="36958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86A3A9D-7F8E-FBE5-82C0-A57CE38A86AF}"/>
              </a:ext>
            </a:extLst>
          </p:cNvPr>
          <p:cNvSpPr txBox="1"/>
          <p:nvPr/>
        </p:nvSpPr>
        <p:spPr>
          <a:xfrm>
            <a:off x="990600" y="4876800"/>
            <a:ext cx="716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2060"/>
                </a:solidFill>
              </a:rPr>
              <a:t>Mayor representación en las pruebas regionales de matemáticas con 32 estudiantes de 77 que participaron en el estado.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</a:rPr>
              <a:t>7 medallas de oro.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</a:rPr>
              <a:t>4 Clasificados a la fase nacional. Somos la mayor selección en esta competencia en el estado.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AA179B0-7416-9E15-8D0C-8BE090DADDF5}"/>
              </a:ext>
            </a:extLst>
          </p:cNvPr>
          <p:cNvSpPr txBox="1"/>
          <p:nvPr/>
        </p:nvSpPr>
        <p:spPr>
          <a:xfrm>
            <a:off x="2286000" y="841102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7261C90-97FA-EDA3-28F4-B0C1A2DB3145}"/>
              </a:ext>
            </a:extLst>
          </p:cNvPr>
          <p:cNvSpPr txBox="1"/>
          <p:nvPr/>
        </p:nvSpPr>
        <p:spPr>
          <a:xfrm>
            <a:off x="5105400" y="762876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64172F5-CD41-6447-8661-DCE8F3467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514600"/>
            <a:ext cx="3295650" cy="14001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7B7FF12-600D-AB2B-1C08-5E30851AC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445" y="1347651"/>
            <a:ext cx="1519555" cy="98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24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8C2612-C96E-B285-2273-B848D977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" y="3295649"/>
            <a:ext cx="3371850" cy="28860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008719B-BB70-3391-36E6-CE662DE46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132" y="1028244"/>
            <a:ext cx="3509318" cy="25531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E2EFDF0-9392-8900-CB09-91C2B2EF5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3606800"/>
            <a:ext cx="1133475" cy="1257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79B5D1-CEBE-FA66-C5F2-024C8F2D5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549" y="3713797"/>
            <a:ext cx="1357979" cy="10248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C5F45E8-FB34-C41E-D1EF-D7BBFD298037}"/>
              </a:ext>
            </a:extLst>
          </p:cNvPr>
          <p:cNvSpPr txBox="1"/>
          <p:nvPr/>
        </p:nvSpPr>
        <p:spPr>
          <a:xfrm>
            <a:off x="5181600" y="5611364"/>
            <a:ext cx="361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2060"/>
                </a:solidFill>
              </a:rPr>
              <a:t>Olimpiadas de matemática: </a:t>
            </a:r>
          </a:p>
          <a:p>
            <a:pPr algn="ctr"/>
            <a:r>
              <a:rPr lang="es-ES" dirty="0">
                <a:solidFill>
                  <a:srgbClr val="002060"/>
                </a:solidFill>
              </a:rPr>
              <a:t>5 medallas de plata y 7 de bronce</a:t>
            </a:r>
          </a:p>
        </p:txBody>
      </p:sp>
    </p:spTree>
    <p:extLst>
      <p:ext uri="{BB962C8B-B14F-4D97-AF65-F5344CB8AC3E}">
        <p14:creationId xmlns:p14="http://schemas.microsoft.com/office/powerpoint/2010/main" val="3765925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FF1E69AE-88FF-04C2-C445-A97237B006E7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F7F0E7-75A4-158A-7A7D-C02F1403AB54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F40B31-4353-2C9D-5866-2B2FDF072D0A}"/>
              </a:ext>
            </a:extLst>
          </p:cNvPr>
          <p:cNvSpPr txBox="1"/>
          <p:nvPr/>
        </p:nvSpPr>
        <p:spPr>
          <a:xfrm>
            <a:off x="1787293" y="5483961"/>
            <a:ext cx="6701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2060"/>
                </a:solidFill>
              </a:rPr>
              <a:t>Olimpiadas de lengua: 7 medallas de plata y 6 de bronce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6763340-B3D9-D8F3-FB6D-2D22D2C9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154" y="2727845"/>
            <a:ext cx="3197059" cy="270874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042D7D6-7E83-43F9-91DC-7FFBEAA93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14" y="2725306"/>
            <a:ext cx="3238500" cy="271382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FC3B329-EEA4-E2AD-CD2C-BD3F2629D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1418867"/>
            <a:ext cx="12287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46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5F2AE2-7745-FC28-B62E-52B78D815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684167"/>
            <a:ext cx="3343275" cy="21526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62697A2-FA89-FB3D-3AA1-D392BE2CA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354" y="1479339"/>
            <a:ext cx="1304925" cy="9810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EDB7CB0-61BE-43D5-983E-F8193D2ED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33" y="2346030"/>
            <a:ext cx="3797584" cy="2828925"/>
          </a:xfrm>
          <a:prstGeom prst="rect">
            <a:avLst/>
          </a:prstGeom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7288FC5F-1F1B-00BD-F168-28714CBF554C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55FAC53-FB4C-E570-58A2-349293FAA1F2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3D73910-E50A-1EEF-7291-877DB5E5FD0C}"/>
              </a:ext>
            </a:extLst>
          </p:cNvPr>
          <p:cNvSpPr txBox="1"/>
          <p:nvPr/>
        </p:nvSpPr>
        <p:spPr>
          <a:xfrm>
            <a:off x="1700275" y="5622460"/>
            <a:ext cx="6209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 las olimpiadas regionales juveniles de matemáticas</a:t>
            </a:r>
          </a:p>
          <a:p>
            <a:pPr algn="ctr"/>
            <a:r>
              <a:rPr lang="es-ES" dirty="0"/>
              <a:t>6 medallas de plata</a:t>
            </a:r>
          </a:p>
          <a:p>
            <a:pPr algn="ctr"/>
            <a:r>
              <a:rPr lang="es-ES" dirty="0"/>
              <a:t>2 medallas de bronce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67675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FF1E69AE-88FF-04C2-C445-A97237B006E7}"/>
              </a:ext>
            </a:extLst>
          </p:cNvPr>
          <p:cNvSpPr txBox="1"/>
          <p:nvPr/>
        </p:nvSpPr>
        <p:spPr>
          <a:xfrm>
            <a:off x="2209800" y="99060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Nuestro más recientes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F7F0E7-75A4-158A-7A7D-C02F1403AB54}"/>
              </a:ext>
            </a:extLst>
          </p:cNvPr>
          <p:cNvSpPr txBox="1"/>
          <p:nvPr/>
        </p:nvSpPr>
        <p:spPr>
          <a:xfrm>
            <a:off x="5029200" y="91237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LOGROS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DF99116-BB86-40B6-5C26-D17F29C78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386" y="582749"/>
            <a:ext cx="1132114" cy="914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7BA8EC5-999A-8444-86BC-DF621C8CC8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556" y="1752600"/>
            <a:ext cx="2869018" cy="358627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D9D2EC-3AA1-929B-90F7-F23295A5D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497182"/>
            <a:ext cx="2987944" cy="3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34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15795"/>
            <a:ext cx="3702984" cy="22724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931" y="2133724"/>
            <a:ext cx="3657600" cy="22828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744" y="4707536"/>
            <a:ext cx="5300663" cy="1963867"/>
          </a:xfrm>
          <a:prstGeom prst="rect">
            <a:avLst/>
          </a:prstGeom>
        </p:spPr>
      </p:pic>
      <p:sp>
        <p:nvSpPr>
          <p:cNvPr id="6" name="object 5"/>
          <p:cNvSpPr txBox="1"/>
          <p:nvPr/>
        </p:nvSpPr>
        <p:spPr>
          <a:xfrm>
            <a:off x="2432986" y="1168530"/>
            <a:ext cx="427802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Orgullosos de ser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763076" y="1090304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UNEFISTAS</a:t>
            </a:r>
          </a:p>
        </p:txBody>
      </p:sp>
    </p:spTree>
    <p:extLst>
      <p:ext uri="{BB962C8B-B14F-4D97-AF65-F5344CB8AC3E}">
        <p14:creationId xmlns:p14="http://schemas.microsoft.com/office/powerpoint/2010/main" val="2217402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1828800" y="1168530"/>
            <a:ext cx="5886961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V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anose="020B0604020202020204" pitchFamily="34" charset="0"/>
                <a:cs typeface="Aparajita" panose="020B0604020202020204" pitchFamily="34" charset="0"/>
              </a:rPr>
              <a:t>¿Quieres vivir la experiencia                ?  </a:t>
            </a:r>
            <a:endParaRPr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257800" y="1109882"/>
            <a:ext cx="2457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elix Titling" panose="04060505060202020A04" pitchFamily="82" charset="0"/>
              </a:rPr>
              <a:t>UNEFI</a:t>
            </a:r>
          </a:p>
        </p:txBody>
      </p:sp>
      <p:sp>
        <p:nvSpPr>
          <p:cNvPr id="4" name="object 6"/>
          <p:cNvSpPr txBox="1"/>
          <p:nvPr/>
        </p:nvSpPr>
        <p:spPr>
          <a:xfrm>
            <a:off x="2895600" y="2221715"/>
            <a:ext cx="1524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614"/>
              </a:spcBef>
            </a:pPr>
            <a:r>
              <a:rPr lang="es-VE" sz="2800" b="1" spc="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ial MT"/>
              </a:rPr>
              <a:t>Proceso de </a:t>
            </a:r>
            <a:endParaRPr sz="2800" b="1" spc="5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  <a:cs typeface="Arial M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419600" y="2172588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Preinscripción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539252" y="2969823"/>
            <a:ext cx="4194453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chemeClr val="bg1"/>
                </a:solidFill>
              </a:rPr>
              <a:t>Conoce nuestro proyecto educativo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107826" y="3466931"/>
            <a:ext cx="5084676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rgbClr val="002060"/>
                </a:solidFill>
              </a:rPr>
              <a:t>Agenda la entrevista con el psicopedagogo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71800" y="3929077"/>
            <a:ext cx="3093814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chemeClr val="bg1"/>
                </a:solidFill>
              </a:rPr>
              <a:t>Entrega los documentos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044513" y="4391223"/>
            <a:ext cx="5215320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rgbClr val="002060"/>
                </a:solidFill>
              </a:rPr>
              <a:t>Revisa tu correo con la confirmación del cupo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635069" y="4884415"/>
            <a:ext cx="4054987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chemeClr val="bg1"/>
                </a:solidFill>
              </a:rPr>
              <a:t>Realiza el abono en administración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832258" y="5365510"/>
            <a:ext cx="5711542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dirty="0">
                <a:solidFill>
                  <a:srgbClr val="002060"/>
                </a:solidFill>
              </a:rPr>
              <a:t>Realiza inscripción formal académica y administrativa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107826" y="2820360"/>
            <a:ext cx="292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608890" y="3308377"/>
            <a:ext cx="292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397641" y="3788641"/>
            <a:ext cx="292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3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1608889" y="4236497"/>
            <a:ext cx="292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4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2256029" y="4735962"/>
            <a:ext cx="2922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5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1367076" y="5242399"/>
            <a:ext cx="2832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6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185" y="2819400"/>
            <a:ext cx="621415" cy="5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64707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6560</TotalTime>
  <Words>1314</Words>
  <Application>Microsoft Office PowerPoint</Application>
  <PresentationFormat>Presentación en pantalla (4:3)</PresentationFormat>
  <Paragraphs>199</Paragraphs>
  <Slides>37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52" baseType="lpstr">
      <vt:lpstr>Aharoni</vt:lpstr>
      <vt:lpstr>Aparajita</vt:lpstr>
      <vt:lpstr>Arial</vt:lpstr>
      <vt:lpstr>Arial Black</vt:lpstr>
      <vt:lpstr>Arial MT</vt:lpstr>
      <vt:lpstr>Arial Rounded MT Bold</vt:lpstr>
      <vt:lpstr>Bodoni MT Black</vt:lpstr>
      <vt:lpstr>Bradley Hand ITC</vt:lpstr>
      <vt:lpstr>Calibri</vt:lpstr>
      <vt:lpstr>Cambria</vt:lpstr>
      <vt:lpstr>Felix Titling</vt:lpstr>
      <vt:lpstr>Gill Sans MT</vt:lpstr>
      <vt:lpstr>Impact</vt:lpstr>
      <vt:lpstr>Wingdings</vt:lpstr>
      <vt:lpstr>Distintivo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FELICE</dc:creator>
  <cp:lastModifiedBy>USER</cp:lastModifiedBy>
  <cp:revision>114</cp:revision>
  <dcterms:created xsi:type="dcterms:W3CDTF">2022-08-01T13:31:23Z</dcterms:created>
  <dcterms:modified xsi:type="dcterms:W3CDTF">2026-06-09T17:24:39Z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2022-08-01T00:00:00Z</vt:filetime>
  </property>
</Properties>
</file>